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4391" r:id="rId1"/>
  </p:sldMasterIdLst>
  <p:sldIdLst>
    <p:sldId id="256" r:id="rId2"/>
    <p:sldId id="321" r:id="rId3"/>
    <p:sldId id="315" r:id="rId4"/>
    <p:sldId id="316" r:id="rId5"/>
    <p:sldId id="317" r:id="rId6"/>
    <p:sldId id="318" r:id="rId7"/>
    <p:sldId id="319" r:id="rId8"/>
    <p:sldId id="258" r:id="rId9"/>
    <p:sldId id="259" r:id="rId10"/>
    <p:sldId id="260" r:id="rId11"/>
    <p:sldId id="261" r:id="rId12"/>
    <p:sldId id="257" r:id="rId13"/>
    <p:sldId id="262" r:id="rId14"/>
    <p:sldId id="276" r:id="rId15"/>
    <p:sldId id="263" r:id="rId16"/>
    <p:sldId id="264" r:id="rId17"/>
    <p:sldId id="265" r:id="rId18"/>
    <p:sldId id="266" r:id="rId19"/>
    <p:sldId id="267" r:id="rId20"/>
    <p:sldId id="268" r:id="rId21"/>
    <p:sldId id="277" r:id="rId22"/>
    <p:sldId id="269" r:id="rId23"/>
    <p:sldId id="270" r:id="rId24"/>
    <p:sldId id="271" r:id="rId25"/>
    <p:sldId id="272" r:id="rId26"/>
    <p:sldId id="273" r:id="rId27"/>
    <p:sldId id="274" r:id="rId28"/>
    <p:sldId id="275" r:id="rId29"/>
    <p:sldId id="278" r:id="rId30"/>
    <p:sldId id="279" r:id="rId31"/>
    <p:sldId id="280" r:id="rId32"/>
    <p:sldId id="281" r:id="rId33"/>
    <p:sldId id="282" r:id="rId34"/>
    <p:sldId id="284" r:id="rId35"/>
    <p:sldId id="283" r:id="rId36"/>
    <p:sldId id="285" r:id="rId37"/>
    <p:sldId id="286" r:id="rId38"/>
    <p:sldId id="287" r:id="rId39"/>
    <p:sldId id="288" r:id="rId40"/>
    <p:sldId id="289" r:id="rId41"/>
    <p:sldId id="290" r:id="rId42"/>
    <p:sldId id="291" r:id="rId43"/>
    <p:sldId id="292" r:id="rId44"/>
    <p:sldId id="310" r:id="rId45"/>
    <p:sldId id="311" r:id="rId46"/>
    <p:sldId id="312" r:id="rId47"/>
    <p:sldId id="313" r:id="rId48"/>
    <p:sldId id="314" r:id="rId49"/>
    <p:sldId id="293" r:id="rId50"/>
    <p:sldId id="294" r:id="rId51"/>
    <p:sldId id="295" r:id="rId52"/>
    <p:sldId id="308" r:id="rId53"/>
    <p:sldId id="309" r:id="rId54"/>
    <p:sldId id="297" r:id="rId55"/>
    <p:sldId id="299" r:id="rId56"/>
    <p:sldId id="300" r:id="rId57"/>
    <p:sldId id="303" r:id="rId58"/>
    <p:sldId id="307" r:id="rId59"/>
    <p:sldId id="304" r:id="rId60"/>
    <p:sldId id="305" r:id="rId61"/>
    <p:sldId id="301" r:id="rId62"/>
    <p:sldId id="306" r:id="rId63"/>
    <p:sldId id="320" r:id="rId6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0"/>
    <p:restoredTop sz="95748"/>
  </p:normalViewPr>
  <p:slideViewPr>
    <p:cSldViewPr snapToGrid="0">
      <p:cViewPr varScale="1">
        <p:scale>
          <a:sx n="119" d="100"/>
          <a:sy n="119" d="100"/>
        </p:scale>
        <p:origin x="216" y="19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viewProps" Target="viewProps.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theme" Target="theme/theme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s>
</file>

<file path=ppt/slideLayouts/_rels/slideLayout1.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3.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2.png"/></Relationships>
</file>

<file path=ppt/slideLayouts/_rels/slideLayout9.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2.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920834" y="1346946"/>
            <a:ext cx="10222992" cy="80683"/>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6200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920834" y="4299696"/>
            <a:ext cx="10222992" cy="80683"/>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175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920834" y="1484779"/>
            <a:ext cx="10222992" cy="2743200"/>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0" name="Group 9"/>
          <p:cNvGrpSpPr/>
          <p:nvPr/>
        </p:nvGrpSpPr>
        <p:grpSpPr>
          <a:xfrm>
            <a:off x="9649215" y="4068923"/>
            <a:ext cx="1080904" cy="1080902"/>
            <a:chOff x="9685338" y="4460675"/>
            <a:chExt cx="1080904" cy="1080902"/>
          </a:xfrm>
        </p:grpSpPr>
        <p:sp>
          <p:nvSpPr>
            <p:cNvPr id="11" name="Oval 10"/>
            <p:cNvSpPr/>
            <p:nvPr/>
          </p:nvSpPr>
          <p:spPr>
            <a:xfrm>
              <a:off x="9685338" y="4460675"/>
              <a:ext cx="1080904" cy="1080902"/>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Layer>
                    </a14:imgProps>
                  </a:ext>
                </a:extLst>
              </a:blip>
              <a:srcRect/>
              <a:tile tx="0" ty="0" sx="85000" sy="85000" flip="none" algn="tl"/>
            </a:blipFill>
            <a:ln w="25400" cap="flat" cmpd="sng" algn="ctr">
              <a:no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Rockwell Extra Bold" pitchFamily="18" charset="0"/>
                <a:ea typeface="+mn-ea"/>
                <a:cs typeface="+mn-cs"/>
              </a:endParaRPr>
            </a:p>
          </p:txBody>
        </p:sp>
        <p:sp>
          <p:nvSpPr>
            <p:cNvPr id="12" name="Oval 11"/>
            <p:cNvSpPr/>
            <p:nvPr/>
          </p:nvSpPr>
          <p:spPr>
            <a:xfrm>
              <a:off x="9793429" y="4568765"/>
              <a:ext cx="864723" cy="864722"/>
            </a:xfrm>
            <a:prstGeom prst="ellipse">
              <a:avLst/>
            </a:prstGeom>
            <a:noFill/>
            <a:ln w="25400" cap="flat" cmpd="sng" algn="ctr">
              <a:solidFill>
                <a:sysClr val="window" lastClr="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grpSp>
      <p:sp>
        <p:nvSpPr>
          <p:cNvPr id="2" name="Title 1"/>
          <p:cNvSpPr>
            <a:spLocks noGrp="1"/>
          </p:cNvSpPr>
          <p:nvPr>
            <p:ph type="ctrTitle"/>
          </p:nvPr>
        </p:nvSpPr>
        <p:spPr>
          <a:xfrm>
            <a:off x="1051560" y="1432223"/>
            <a:ext cx="9966960" cy="3035808"/>
          </a:xfrm>
        </p:spPr>
        <p:txBody>
          <a:bodyPr anchor="ctr">
            <a:noAutofit/>
          </a:bodyPr>
          <a:lstStyle>
            <a:lvl1pPr algn="l">
              <a:lnSpc>
                <a:spcPct val="80000"/>
              </a:lnSpc>
              <a:defRPr sz="9600" cap="all" baseline="0">
                <a:blipFill dpi="0" rotWithShape="1">
                  <a:blip r:embed="rId4"/>
                  <a:srcRect/>
                  <a:tile tx="6350" ty="-127000" sx="65000" sy="64000" flip="none" algn="tl"/>
                </a:blipFill>
              </a:defRPr>
            </a:lvl1pPr>
          </a:lstStyle>
          <a:p>
            <a:r>
              <a:rPr lang="en-US"/>
              <a:t>Click to edit Master title style</a:t>
            </a:r>
            <a:endParaRPr lang="en-US" dirty="0"/>
          </a:p>
        </p:txBody>
      </p:sp>
      <p:sp>
        <p:nvSpPr>
          <p:cNvPr id="3" name="Subtitle 2"/>
          <p:cNvSpPr>
            <a:spLocks noGrp="1"/>
          </p:cNvSpPr>
          <p:nvPr>
            <p:ph type="subTitle" idx="1"/>
          </p:nvPr>
        </p:nvSpPr>
        <p:spPr>
          <a:xfrm>
            <a:off x="1069848" y="4389120"/>
            <a:ext cx="7891272" cy="1069848"/>
          </a:xfrm>
        </p:spPr>
        <p:txBody>
          <a:bodyPr>
            <a:normAutofit/>
          </a:bodyPr>
          <a:lstStyle>
            <a:lvl1pPr marL="0" indent="0" algn="l">
              <a:buNone/>
              <a:defRPr sz="2200">
                <a:solidFill>
                  <a:schemeClr val="tx1"/>
                </a:solidFill>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4AAD347D-5ACD-4C99-B74B-A9C85AD731AF}" type="datetimeFigureOut">
              <a:rPr lang="en-US" smtClean="0"/>
              <a:t>10/2/23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a:xfrm>
            <a:off x="9592733" y="4289334"/>
            <a:ext cx="1193868" cy="640080"/>
          </a:xfrm>
        </p:spPr>
        <p:txBody>
          <a:bodyPr/>
          <a:lstStyle>
            <a:lvl1pPr>
              <a:defRPr sz="2800"/>
            </a:lvl1pPr>
          </a:lstStyle>
          <a:p>
            <a:fld id="{D57F1E4F-1CFF-5643-939E-02111984F565}" type="slidenum">
              <a:rPr lang="en-US" smtClean="0"/>
              <a:t>‹#›</a:t>
            </a:fld>
            <a:endParaRPr lang="en-US" dirty="0"/>
          </a:p>
        </p:txBody>
      </p:sp>
    </p:spTree>
    <p:extLst>
      <p:ext uri="{BB962C8B-B14F-4D97-AF65-F5344CB8AC3E}">
        <p14:creationId xmlns:p14="http://schemas.microsoft.com/office/powerpoint/2010/main" val="297302741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AAD347D-5ACD-4C99-B74B-A9C85AD731AF}" type="datetimeFigureOut">
              <a:rPr lang="en-US" smtClean="0"/>
              <a:t>10/2/23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smtClean="0"/>
              <a:t>‹#›</a:t>
            </a:fld>
            <a:endParaRPr lang="en-US" dirty="0"/>
          </a:p>
        </p:txBody>
      </p:sp>
    </p:spTree>
    <p:extLst>
      <p:ext uri="{BB962C8B-B14F-4D97-AF65-F5344CB8AC3E}">
        <p14:creationId xmlns:p14="http://schemas.microsoft.com/office/powerpoint/2010/main" val="1475399741"/>
      </p:ext>
    </p:extLst>
  </p:cSld>
  <p:clrMapOvr>
    <a:masterClrMapping/>
  </p:clrMapOvr>
  <p:hf sldNum="0"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7" name="Rectangle 6"/>
          <p:cNvSpPr/>
          <p:nvPr/>
        </p:nvSpPr>
        <p:spPr>
          <a:xfrm>
            <a:off x="0" y="4917989"/>
            <a:ext cx="12192000" cy="1940010"/>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2167128" y="1225296"/>
            <a:ext cx="9281160" cy="3520440"/>
          </a:xfrm>
        </p:spPr>
        <p:txBody>
          <a:bodyPr anchor="ctr">
            <a:normAutofit/>
          </a:bodyPr>
          <a:lstStyle>
            <a:lvl1pPr>
              <a:lnSpc>
                <a:spcPct val="80000"/>
              </a:lnSpc>
              <a:defRPr sz="8000" b="0"/>
            </a:lvl1pPr>
          </a:lstStyle>
          <a:p>
            <a:r>
              <a:rPr lang="en-US"/>
              <a:t>Click to edit Master title style</a:t>
            </a:r>
            <a:endParaRPr lang="en-US" dirty="0"/>
          </a:p>
        </p:txBody>
      </p:sp>
      <p:sp>
        <p:nvSpPr>
          <p:cNvPr id="3" name="Text Placeholder 2"/>
          <p:cNvSpPr>
            <a:spLocks noGrp="1"/>
          </p:cNvSpPr>
          <p:nvPr>
            <p:ph type="body" idx="1"/>
          </p:nvPr>
        </p:nvSpPr>
        <p:spPr>
          <a:xfrm>
            <a:off x="2165774" y="5020056"/>
            <a:ext cx="9052560" cy="1066800"/>
          </a:xfrm>
        </p:spPr>
        <p:txBody>
          <a:bodyPr anchor="t">
            <a:normAutofit/>
          </a:bodyPr>
          <a:lstStyle>
            <a:lvl1pPr marL="0" indent="0">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8593667" y="6272784"/>
            <a:ext cx="2644309" cy="365125"/>
          </a:xfrm>
        </p:spPr>
        <p:txBody>
          <a:bodyPr/>
          <a:lstStyle/>
          <a:p>
            <a:fld id="{9796027F-7875-4030-9381-8BD8C4F21935}" type="datetimeFigureOut">
              <a:rPr lang="en-US" smtClean="0"/>
              <a:t>10/2/23</a:t>
            </a:fld>
            <a:endParaRPr lang="en-US" dirty="0"/>
          </a:p>
        </p:txBody>
      </p:sp>
      <p:sp>
        <p:nvSpPr>
          <p:cNvPr id="5" name="Footer Placeholder 4"/>
          <p:cNvSpPr>
            <a:spLocks noGrp="1"/>
          </p:cNvSpPr>
          <p:nvPr>
            <p:ph type="ftr" sz="quarter" idx="11"/>
          </p:nvPr>
        </p:nvSpPr>
        <p:spPr>
          <a:xfrm>
            <a:off x="2182708" y="6272784"/>
            <a:ext cx="6327648" cy="365125"/>
          </a:xfrm>
        </p:spPr>
        <p:txBody>
          <a:bodyPr/>
          <a:lstStyle/>
          <a:p>
            <a:endParaRPr lang="en-US" dirty="0"/>
          </a:p>
        </p:txBody>
      </p:sp>
      <p:grpSp>
        <p:nvGrpSpPr>
          <p:cNvPr id="8" name="Group 7"/>
          <p:cNvGrpSpPr/>
          <p:nvPr/>
        </p:nvGrpSpPr>
        <p:grpSpPr>
          <a:xfrm>
            <a:off x="897399" y="2325848"/>
            <a:ext cx="1080904" cy="1080902"/>
            <a:chOff x="9685338" y="4460675"/>
            <a:chExt cx="1080904" cy="1080902"/>
          </a:xfrm>
        </p:grpSpPr>
        <p:sp>
          <p:nvSpPr>
            <p:cNvPr id="9" name="Oval 8"/>
            <p:cNvSpPr/>
            <p:nvPr/>
          </p:nvSpPr>
          <p:spPr>
            <a:xfrm>
              <a:off x="9685338" y="4460675"/>
              <a:ext cx="1080904" cy="1080902"/>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Layer>
                    </a14:imgProps>
                  </a:ext>
                </a:extLst>
              </a:blip>
              <a:srcRect/>
              <a:tile tx="0" ty="0" sx="85000" sy="85000" flip="none" algn="tl"/>
            </a:blipFill>
            <a:ln w="25400" cap="flat" cmpd="sng" algn="ctr">
              <a:no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Rockwell Extra Bold" pitchFamily="18" charset="0"/>
                <a:ea typeface="+mn-ea"/>
                <a:cs typeface="+mn-cs"/>
              </a:endParaRPr>
            </a:p>
          </p:txBody>
        </p:sp>
        <p:sp>
          <p:nvSpPr>
            <p:cNvPr id="10" name="Oval 9"/>
            <p:cNvSpPr/>
            <p:nvPr/>
          </p:nvSpPr>
          <p:spPr>
            <a:xfrm>
              <a:off x="9793429" y="4568765"/>
              <a:ext cx="864723" cy="864722"/>
            </a:xfrm>
            <a:prstGeom prst="ellipse">
              <a:avLst/>
            </a:prstGeom>
            <a:noFill/>
            <a:ln w="25400" cap="flat" cmpd="sng" algn="ctr">
              <a:solidFill>
                <a:sysClr val="window" lastClr="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grpSp>
      <p:sp>
        <p:nvSpPr>
          <p:cNvPr id="6" name="Slide Number Placeholder 5"/>
          <p:cNvSpPr>
            <a:spLocks noGrp="1"/>
          </p:cNvSpPr>
          <p:nvPr>
            <p:ph type="sldNum" sz="quarter" idx="12"/>
          </p:nvPr>
        </p:nvSpPr>
        <p:spPr>
          <a:xfrm>
            <a:off x="843702" y="2506133"/>
            <a:ext cx="1188298" cy="720332"/>
          </a:xfrm>
        </p:spPr>
        <p:txBody>
          <a:bodyPr/>
          <a:lstStyle>
            <a:lvl1pPr>
              <a:defRPr sz="2800"/>
            </a:lvl1pPr>
          </a:lstStyle>
          <a:p>
            <a:fld id="{D57F1E4F-1CFF-5643-939E-02111984F565}" type="slidenum">
              <a:rPr lang="en-US" smtClean="0"/>
              <a:t>‹#›</a:t>
            </a:fld>
            <a:endParaRPr lang="en-US" dirty="0"/>
          </a:p>
        </p:txBody>
      </p:sp>
    </p:spTree>
    <p:extLst>
      <p:ext uri="{BB962C8B-B14F-4D97-AF65-F5344CB8AC3E}">
        <p14:creationId xmlns:p14="http://schemas.microsoft.com/office/powerpoint/2010/main" val="51786392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069848" y="2194560"/>
            <a:ext cx="4754880" cy="3977640"/>
          </a:xfrm>
        </p:spPr>
        <p:txBody>
          <a:bodyPr/>
          <a:lstStyle>
            <a:lvl1pPr>
              <a:defRPr sz="2000"/>
            </a:lvl1pPr>
            <a:lvl2pPr>
              <a:defRPr sz="1800"/>
            </a:lvl2pPr>
            <a:lvl3pPr>
              <a:defRPr sz="1600"/>
            </a:lvl3pPr>
            <a:lvl4pPr>
              <a:defRPr sz="1600"/>
            </a:lvl4pPr>
            <a:lvl5pPr>
              <a:defRPr sz="16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364224" y="2194560"/>
            <a:ext cx="4754880" cy="3977640"/>
          </a:xfrm>
        </p:spPr>
        <p:txBody>
          <a:bodyPr/>
          <a:lstStyle>
            <a:lvl1pPr>
              <a:defRPr sz="2000"/>
            </a:lvl1pPr>
            <a:lvl2pPr>
              <a:defRPr sz="1800"/>
            </a:lvl2pPr>
            <a:lvl3pPr>
              <a:defRPr sz="1600"/>
            </a:lvl3pPr>
            <a:lvl4pPr>
              <a:defRPr sz="1600"/>
            </a:lvl4pPr>
            <a:lvl5pPr>
              <a:defRPr sz="16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4AAD347D-5ACD-4C99-B74B-A9C85AD731AF}" type="datetimeFigureOut">
              <a:rPr lang="en-US" smtClean="0"/>
              <a:t>10/2/23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02111984F565}" type="slidenum">
              <a:rPr lang="en-US" smtClean="0"/>
              <a:t>‹#›</a:t>
            </a:fld>
            <a:endParaRPr lang="en-US" dirty="0"/>
          </a:p>
        </p:txBody>
      </p:sp>
    </p:spTree>
    <p:extLst>
      <p:ext uri="{BB962C8B-B14F-4D97-AF65-F5344CB8AC3E}">
        <p14:creationId xmlns:p14="http://schemas.microsoft.com/office/powerpoint/2010/main" val="190609552"/>
      </p:ext>
    </p:extLst>
  </p:cSld>
  <p:clrMapOvr>
    <a:masterClrMapping/>
  </p:clrMapOvr>
  <p:hf sldNum="0" hdr="0" ftr="0" dt="0"/>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066800" y="2048256"/>
            <a:ext cx="4754880" cy="640080"/>
          </a:xfrm>
        </p:spPr>
        <p:txBody>
          <a:bodyPr anchor="ctr">
            <a:normAutofit/>
          </a:bodyPr>
          <a:lstStyle>
            <a:lvl1pPr marL="0" indent="0">
              <a:buNone/>
              <a:defRPr sz="2000" b="1">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069848" y="2743200"/>
            <a:ext cx="4754880" cy="32918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364224" y="2048256"/>
            <a:ext cx="4754880" cy="640080"/>
          </a:xfrm>
        </p:spPr>
        <p:txBody>
          <a:bodyPr anchor="ctr">
            <a:normAutofit/>
          </a:bodyPr>
          <a:lstStyle>
            <a:lvl1pPr marL="0" indent="0">
              <a:buNone/>
              <a:defRPr sz="2000" b="1">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364224" y="2743200"/>
            <a:ext cx="4754880" cy="32918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4AAD347D-5ACD-4C99-B74B-A9C85AD731AF}" type="datetimeFigureOut">
              <a:rPr lang="en-US" smtClean="0"/>
              <a:t>10/2/23</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02111984F565}" type="slidenum">
              <a:rPr lang="en-US" smtClean="0"/>
              <a:t>‹#›</a:t>
            </a:fld>
            <a:endParaRPr lang="en-US" dirty="0"/>
          </a:p>
        </p:txBody>
      </p:sp>
      <p:sp>
        <p:nvSpPr>
          <p:cNvPr id="10" name="Title 9"/>
          <p:cNvSpPr>
            <a:spLocks noGrp="1"/>
          </p:cNvSpPr>
          <p:nvPr>
            <p:ph type="title"/>
          </p:nvPr>
        </p:nvSpPr>
        <p:spPr/>
        <p:txBody>
          <a:bodyPr/>
          <a:lstStyle/>
          <a:p>
            <a:r>
              <a:rPr lang="en-US"/>
              <a:t>Click to edit Master title style</a:t>
            </a:r>
            <a:endParaRPr lang="en-US" dirty="0"/>
          </a:p>
        </p:txBody>
      </p:sp>
    </p:spTree>
    <p:extLst>
      <p:ext uri="{BB962C8B-B14F-4D97-AF65-F5344CB8AC3E}">
        <p14:creationId xmlns:p14="http://schemas.microsoft.com/office/powerpoint/2010/main" val="3817053714"/>
      </p:ext>
    </p:extLst>
  </p:cSld>
  <p:clrMapOvr>
    <a:masterClrMapping/>
  </p:clrMapOvr>
  <p:hf sldNum="0" hdr="0" ftr="0" dt="0"/>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Title Only">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4509A250-FF31-4206-8172-F9D3106AACB1}" type="datetimeFigureOut">
              <a:rPr lang="en-US" smtClean="0"/>
              <a:t>10/2/23</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02111984F565}" type="slidenum">
              <a:rPr lang="en-US" smtClean="0"/>
              <a:t>‹#›</a:t>
            </a:fld>
            <a:endParaRPr lang="en-US" dirty="0"/>
          </a:p>
        </p:txBody>
      </p:sp>
      <p:sp>
        <p:nvSpPr>
          <p:cNvPr id="6" name="Title 5"/>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100018337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509A250-FF31-4206-8172-F9D3106AACB1}" type="datetimeFigureOut">
              <a:rPr lang="en-US" smtClean="0"/>
              <a:t>10/2/23</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02111984F565}" type="slidenum">
              <a:rPr lang="en-US" smtClean="0"/>
              <a:t>‹#›</a:t>
            </a:fld>
            <a:endParaRPr lang="en-US" dirty="0"/>
          </a:p>
        </p:txBody>
      </p:sp>
    </p:spTree>
    <p:extLst>
      <p:ext uri="{BB962C8B-B14F-4D97-AF65-F5344CB8AC3E}">
        <p14:creationId xmlns:p14="http://schemas.microsoft.com/office/powerpoint/2010/main" val="285182935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a:xfrm>
            <a:off x="8303740" y="0"/>
            <a:ext cx="3888259" cy="6857999"/>
          </a:xfrm>
          <a:prstGeom prst="rect">
            <a:avLst/>
          </a:prstGeom>
          <a:blipFill dpi="0" rotWithShape="1">
            <a:blip r:embed="rId2">
              <a:alphaModFix amt="6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8549640" y="685800"/>
            <a:ext cx="3200400" cy="1737360"/>
          </a:xfrm>
        </p:spPr>
        <p:txBody>
          <a:bodyPr anchor="b">
            <a:normAutofit/>
          </a:bodyPr>
          <a:lstStyle>
            <a:lvl1pPr>
              <a:defRPr sz="3200" b="1"/>
            </a:lvl1pPr>
          </a:lstStyle>
          <a:p>
            <a:r>
              <a:rPr lang="en-US"/>
              <a:t>Click to edit Master title style</a:t>
            </a:r>
            <a:endParaRPr lang="en-US" dirty="0"/>
          </a:p>
        </p:txBody>
      </p:sp>
      <p:sp>
        <p:nvSpPr>
          <p:cNvPr id="3" name="Content Placeholder 2"/>
          <p:cNvSpPr>
            <a:spLocks noGrp="1"/>
          </p:cNvSpPr>
          <p:nvPr>
            <p:ph idx="1"/>
          </p:nvPr>
        </p:nvSpPr>
        <p:spPr>
          <a:xfrm>
            <a:off x="838200" y="685800"/>
            <a:ext cx="6711696" cy="5020056"/>
          </a:xfrm>
        </p:spPr>
        <p:txBody>
          <a:bodyPr/>
          <a:lstStyle>
            <a:lvl1pPr>
              <a:defRPr sz="2000"/>
            </a:lvl1pPr>
            <a:lvl2pPr>
              <a:defRPr sz="1800"/>
            </a:lvl2pPr>
            <a:lvl3pPr>
              <a:defRPr sz="1600"/>
            </a:lvl3pPr>
            <a:lvl4pPr>
              <a:defRPr sz="1600"/>
            </a:lvl4pPr>
            <a:lvl5pPr>
              <a:defRPr sz="16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549640" y="2423160"/>
            <a:ext cx="3200400" cy="3291840"/>
          </a:xfrm>
        </p:spPr>
        <p:txBody>
          <a:bodyPr>
            <a:normAutofit/>
          </a:bodyPr>
          <a:lstStyle>
            <a:lvl1pPr marL="0" indent="0">
              <a:lnSpc>
                <a:spcPct val="100000"/>
              </a:lnSpc>
              <a:spcBef>
                <a:spcPts val="1000"/>
              </a:spcBef>
              <a:buNone/>
              <a:defRPr sz="1400">
                <a:solidFill>
                  <a:schemeClr val="accent1">
                    <a:lumMod val="7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4AAD347D-5ACD-4C99-B74B-A9C85AD731AF}" type="datetimeFigureOut">
              <a:rPr lang="en-US" smtClean="0"/>
              <a:t>10/2/23</a:t>
            </a:fld>
            <a:endParaRPr lang="en-US" dirty="0"/>
          </a:p>
        </p:txBody>
      </p:sp>
      <p:sp>
        <p:nvSpPr>
          <p:cNvPr id="6" name="Footer Placeholder 5"/>
          <p:cNvSpPr>
            <a:spLocks noGrp="1"/>
          </p:cNvSpPr>
          <p:nvPr>
            <p:ph type="ftr" sz="quarter" idx="11"/>
          </p:nvPr>
        </p:nvSpPr>
        <p:spPr/>
        <p:txBody>
          <a:bodyPr/>
          <a:lstStyle/>
          <a:p>
            <a:endParaRPr lang="en-US" dirty="0"/>
          </a:p>
        </p:txBody>
      </p:sp>
      <p:grpSp>
        <p:nvGrpSpPr>
          <p:cNvPr id="9" name="Group 8"/>
          <p:cNvGrpSpPr>
            <a:grpSpLocks noChangeAspect="1"/>
          </p:cNvGrpSpPr>
          <p:nvPr/>
        </p:nvGrpSpPr>
        <p:grpSpPr>
          <a:xfrm>
            <a:off x="11401725" y="6229681"/>
            <a:ext cx="457200" cy="457200"/>
            <a:chOff x="11361456" y="6195813"/>
            <a:chExt cx="548640" cy="548640"/>
          </a:xfrm>
        </p:grpSpPr>
        <p:sp>
          <p:nvSpPr>
            <p:cNvPr id="10" name="Oval 9"/>
            <p:cNvSpPr/>
            <p:nvPr/>
          </p:nvSpPr>
          <p:spPr>
            <a:xfrm>
              <a:off x="11361456" y="6195813"/>
              <a:ext cx="548640" cy="548640"/>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Rockwell Extra Bold" pitchFamily="18" charset="0"/>
                <a:ea typeface="+mn-ea"/>
                <a:cs typeface="+mn-cs"/>
              </a:endParaRPr>
            </a:p>
          </p:txBody>
        </p:sp>
        <p:sp>
          <p:nvSpPr>
            <p:cNvPr id="11" name="Oval 10"/>
            <p:cNvSpPr/>
            <p:nvPr/>
          </p:nvSpPr>
          <p:spPr>
            <a:xfrm>
              <a:off x="11396488" y="6230844"/>
              <a:ext cx="478576" cy="478578"/>
            </a:xfrm>
            <a:prstGeom prst="ellipse">
              <a:avLst/>
            </a:prstGeom>
            <a:noFill/>
            <a:ln w="12700" cap="flat" cmpd="sng" algn="ctr">
              <a:solidFill>
                <a:sysClr val="window" lastClr="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grpSp>
      <p:sp>
        <p:nvSpPr>
          <p:cNvPr id="7" name="Slide Number Placeholder 6"/>
          <p:cNvSpPr>
            <a:spLocks noGrp="1"/>
          </p:cNvSpPr>
          <p:nvPr>
            <p:ph type="sldNum" sz="quarter" idx="12"/>
          </p:nvPr>
        </p:nvSpPr>
        <p:spPr/>
        <p:txBody>
          <a:bodyPr/>
          <a:lstStyle/>
          <a:p>
            <a:fld id="{D57F1E4F-1CFF-5643-939E-02111984F565}" type="slidenum">
              <a:rPr lang="en-US" smtClean="0"/>
              <a:t>‹#›</a:t>
            </a:fld>
            <a:endParaRPr lang="en-US" dirty="0"/>
          </a:p>
        </p:txBody>
      </p:sp>
    </p:spTree>
    <p:extLst>
      <p:ext uri="{BB962C8B-B14F-4D97-AF65-F5344CB8AC3E}">
        <p14:creationId xmlns:p14="http://schemas.microsoft.com/office/powerpoint/2010/main" val="1010761945"/>
      </p:ext>
    </p:extLst>
  </p:cSld>
  <p:clrMapOvr>
    <a:masterClrMapping/>
  </p:clrMapOvr>
  <p:hf sldNum="0" hdr="0" ftr="0" dt="0"/>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1" name="Rectangle 10"/>
          <p:cNvSpPr/>
          <p:nvPr/>
        </p:nvSpPr>
        <p:spPr>
          <a:xfrm>
            <a:off x="8303740" y="0"/>
            <a:ext cx="3888259" cy="6857999"/>
          </a:xfrm>
          <a:prstGeom prst="rect">
            <a:avLst/>
          </a:prstGeom>
          <a:blipFill dpi="0" rotWithShape="1">
            <a:blip r:embed="rId2">
              <a:alphaModFix amt="6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8549640" y="685800"/>
            <a:ext cx="3200400" cy="1737360"/>
          </a:xfrm>
        </p:spPr>
        <p:txBody>
          <a:bodyPr anchor="b">
            <a:normAutofit/>
          </a:bodyPr>
          <a:lstStyle>
            <a:lvl1pPr>
              <a:defRPr sz="3200" b="1"/>
            </a:lvl1pPr>
          </a:lstStyle>
          <a:p>
            <a:r>
              <a:rPr lang="en-US"/>
              <a:t>Click to edit Master title style</a:t>
            </a:r>
            <a:endParaRPr lang="en-US" dirty="0"/>
          </a:p>
        </p:txBody>
      </p:sp>
      <p:sp>
        <p:nvSpPr>
          <p:cNvPr id="3" name="Picture Placeholder 2"/>
          <p:cNvSpPr>
            <a:spLocks noGrp="1"/>
          </p:cNvSpPr>
          <p:nvPr>
            <p:ph type="pic" idx="1"/>
          </p:nvPr>
        </p:nvSpPr>
        <p:spPr>
          <a:xfrm>
            <a:off x="0" y="0"/>
            <a:ext cx="8303740" cy="6858000"/>
          </a:xfrm>
          <a:solidFill>
            <a:schemeClr val="tx2">
              <a:lumMod val="20000"/>
              <a:lumOff val="80000"/>
            </a:schemeClr>
          </a:solidFill>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549640" y="2423160"/>
            <a:ext cx="3200400" cy="3291840"/>
          </a:xfrm>
        </p:spPr>
        <p:txBody>
          <a:bodyPr>
            <a:normAutofit/>
          </a:bodyPr>
          <a:lstStyle>
            <a:lvl1pPr marL="0" indent="0">
              <a:lnSpc>
                <a:spcPct val="100000"/>
              </a:lnSpc>
              <a:spcBef>
                <a:spcPts val="1000"/>
              </a:spcBef>
              <a:buNone/>
              <a:defRPr sz="1400">
                <a:solidFill>
                  <a:schemeClr val="accent1">
                    <a:lumMod val="7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4509A250-FF31-4206-8172-F9D3106AACB1}" type="datetimeFigureOut">
              <a:rPr lang="en-US" smtClean="0"/>
              <a:t>10/2/23</a:t>
            </a:fld>
            <a:endParaRPr lang="en-US" dirty="0"/>
          </a:p>
        </p:txBody>
      </p:sp>
      <p:grpSp>
        <p:nvGrpSpPr>
          <p:cNvPr id="8" name="Group 7"/>
          <p:cNvGrpSpPr>
            <a:grpSpLocks noChangeAspect="1"/>
          </p:cNvGrpSpPr>
          <p:nvPr/>
        </p:nvGrpSpPr>
        <p:grpSpPr>
          <a:xfrm>
            <a:off x="11401725" y="6229681"/>
            <a:ext cx="457200" cy="457200"/>
            <a:chOff x="11361456" y="6195813"/>
            <a:chExt cx="548640" cy="548640"/>
          </a:xfrm>
        </p:grpSpPr>
        <p:sp>
          <p:nvSpPr>
            <p:cNvPr id="9" name="Oval 8"/>
            <p:cNvSpPr/>
            <p:nvPr/>
          </p:nvSpPr>
          <p:spPr>
            <a:xfrm>
              <a:off x="11361456" y="6195813"/>
              <a:ext cx="548640" cy="548640"/>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Rockwell Extra Bold" pitchFamily="18" charset="0"/>
                <a:ea typeface="+mn-ea"/>
                <a:cs typeface="+mn-cs"/>
              </a:endParaRPr>
            </a:p>
          </p:txBody>
        </p:sp>
        <p:sp>
          <p:nvSpPr>
            <p:cNvPr id="10" name="Oval 9"/>
            <p:cNvSpPr/>
            <p:nvPr/>
          </p:nvSpPr>
          <p:spPr>
            <a:xfrm>
              <a:off x="11396488" y="6230844"/>
              <a:ext cx="478576" cy="478578"/>
            </a:xfrm>
            <a:prstGeom prst="ellipse">
              <a:avLst/>
            </a:prstGeom>
            <a:noFill/>
            <a:ln w="12700" cap="flat" cmpd="sng" algn="ctr">
              <a:solidFill>
                <a:sysClr val="window" lastClr="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grpSp>
      <p:sp>
        <p:nvSpPr>
          <p:cNvPr id="7" name="Slide Number Placeholder 6"/>
          <p:cNvSpPr>
            <a:spLocks noGrp="1"/>
          </p:cNvSpPr>
          <p:nvPr>
            <p:ph type="sldNum" sz="quarter" idx="12"/>
          </p:nvPr>
        </p:nvSpPr>
        <p:spPr/>
        <p:txBody>
          <a:bodyPr/>
          <a:lstStyle/>
          <a:p>
            <a:fld id="{D57F1E4F-1CFF-5643-939E-02111984F565}" type="slidenum">
              <a:rPr lang="en-US" smtClean="0"/>
              <a:t>‹#›</a:t>
            </a:fld>
            <a:endParaRPr lang="en-US" dirty="0"/>
          </a:p>
        </p:txBody>
      </p:sp>
    </p:spTree>
    <p:extLst>
      <p:ext uri="{BB962C8B-B14F-4D97-AF65-F5344CB8AC3E}">
        <p14:creationId xmlns:p14="http://schemas.microsoft.com/office/powerpoint/2010/main" val="320021633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AAD347D-5ACD-4C99-B74B-A9C85AD731AF}" type="datetimeFigureOut">
              <a:rPr lang="en-US" smtClean="0"/>
              <a:t>10/2/23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smtClean="0"/>
              <a:t>‹#›</a:t>
            </a:fld>
            <a:endParaRPr lang="en-US" dirty="0"/>
          </a:p>
        </p:txBody>
      </p:sp>
    </p:spTree>
    <p:extLst>
      <p:ext uri="{BB962C8B-B14F-4D97-AF65-F5344CB8AC3E}">
        <p14:creationId xmlns:p14="http://schemas.microsoft.com/office/powerpoint/2010/main" val="1033590956"/>
      </p:ext>
    </p:extLst>
  </p:cSld>
  <p:clrMapOvr>
    <a:masterClrMapping/>
  </p:clrMapOvr>
  <p:hf sldNum="0"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533400"/>
            <a:ext cx="2552700" cy="56388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066800" y="533400"/>
            <a:ext cx="7505700" cy="56388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AAD347D-5ACD-4C99-B74B-A9C85AD731AF}" type="datetimeFigureOut">
              <a:rPr lang="en-US" smtClean="0"/>
              <a:t>10/2/23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smtClean="0"/>
              <a:t>‹#›</a:t>
            </a:fld>
            <a:endParaRPr lang="en-US" dirty="0"/>
          </a:p>
        </p:txBody>
      </p:sp>
    </p:spTree>
    <p:extLst>
      <p:ext uri="{BB962C8B-B14F-4D97-AF65-F5344CB8AC3E}">
        <p14:creationId xmlns:p14="http://schemas.microsoft.com/office/powerpoint/2010/main" val="4161487122"/>
      </p:ext>
    </p:extLst>
  </p:cSld>
  <p:clrMapOvr>
    <a:masterClrMapping/>
  </p:clrMapOvr>
  <p:hf sldNum="0" hdr="0" ftr="0" dt="0"/>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2.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3.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microsoft.com/office/2007/relationships/hdphoto" Target="../media/hdphoto1.wdp"/></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069848" y="484632"/>
            <a:ext cx="10058400" cy="1609344"/>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069848" y="2121408"/>
            <a:ext cx="10058400" cy="405079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964424" y="6272784"/>
            <a:ext cx="3273552" cy="365125"/>
          </a:xfrm>
          <a:prstGeom prst="rect">
            <a:avLst/>
          </a:prstGeom>
        </p:spPr>
        <p:txBody>
          <a:bodyPr vert="horz" lIns="91440" tIns="45720" rIns="91440" bIns="45720" rtlCol="0" anchor="ctr"/>
          <a:lstStyle>
            <a:lvl1pPr algn="r">
              <a:defRPr sz="1100">
                <a:solidFill>
                  <a:schemeClr val="tx2"/>
                </a:solidFill>
              </a:defRPr>
            </a:lvl1pPr>
          </a:lstStyle>
          <a:p>
            <a:fld id="{4AAD347D-5ACD-4C99-B74B-A9C85AD731AF}" type="datetimeFigureOut">
              <a:rPr lang="en-US" smtClean="0"/>
              <a:t>10/2/23</a:t>
            </a:fld>
            <a:endParaRPr lang="en-US" dirty="0"/>
          </a:p>
        </p:txBody>
      </p:sp>
      <p:sp>
        <p:nvSpPr>
          <p:cNvPr id="5" name="Footer Placeholder 4"/>
          <p:cNvSpPr>
            <a:spLocks noGrp="1"/>
          </p:cNvSpPr>
          <p:nvPr>
            <p:ph type="ftr" sz="quarter" idx="3"/>
          </p:nvPr>
        </p:nvSpPr>
        <p:spPr>
          <a:xfrm>
            <a:off x="1088136" y="6272784"/>
            <a:ext cx="6327648" cy="365125"/>
          </a:xfrm>
          <a:prstGeom prst="rect">
            <a:avLst/>
          </a:prstGeom>
        </p:spPr>
        <p:txBody>
          <a:bodyPr vert="horz" lIns="91440" tIns="45720" rIns="91440" bIns="45720" rtlCol="0" anchor="ctr"/>
          <a:lstStyle>
            <a:lvl1pPr algn="l">
              <a:defRPr sz="1100">
                <a:solidFill>
                  <a:schemeClr val="tx2"/>
                </a:solidFill>
              </a:defRPr>
            </a:lvl1pPr>
          </a:lstStyle>
          <a:p>
            <a:endParaRPr lang="en-US" dirty="0"/>
          </a:p>
        </p:txBody>
      </p:sp>
      <p:grpSp>
        <p:nvGrpSpPr>
          <p:cNvPr id="7" name="Group 6"/>
          <p:cNvGrpSpPr>
            <a:grpSpLocks noChangeAspect="1"/>
          </p:cNvGrpSpPr>
          <p:nvPr/>
        </p:nvGrpSpPr>
        <p:grpSpPr>
          <a:xfrm>
            <a:off x="11401725" y="6229681"/>
            <a:ext cx="457200" cy="457200"/>
            <a:chOff x="11361456" y="6195813"/>
            <a:chExt cx="548640" cy="548640"/>
          </a:xfrm>
        </p:grpSpPr>
        <p:sp>
          <p:nvSpPr>
            <p:cNvPr id="8" name="Oval 7"/>
            <p:cNvSpPr/>
            <p:nvPr/>
          </p:nvSpPr>
          <p:spPr>
            <a:xfrm>
              <a:off x="11361456" y="6195813"/>
              <a:ext cx="548640" cy="548640"/>
            </a:xfrm>
            <a:prstGeom prst="ellipse">
              <a:avLst/>
            </a:prstGeom>
            <a:blipFill dpi="0" rotWithShape="1">
              <a:blip r:embed="rId13">
                <a:duotone>
                  <a:schemeClr val="accent1">
                    <a:shade val="45000"/>
                    <a:satMod val="135000"/>
                  </a:schemeClr>
                  <a:prstClr val="white"/>
                </a:duotone>
                <a:extLst>
                  <a:ext uri="{BEBA8EAE-BF5A-486C-A8C5-ECC9F3942E4B}">
                    <a14:imgProps xmlns:a14="http://schemas.microsoft.com/office/drawing/2010/main">
                      <a14:imgLayer r:embed="rId14">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Rockwell Extra Bold" pitchFamily="18" charset="0"/>
                <a:ea typeface="+mn-ea"/>
                <a:cs typeface="+mn-cs"/>
              </a:endParaRPr>
            </a:p>
          </p:txBody>
        </p:sp>
        <p:sp>
          <p:nvSpPr>
            <p:cNvPr id="9" name="Oval 8"/>
            <p:cNvSpPr/>
            <p:nvPr/>
          </p:nvSpPr>
          <p:spPr>
            <a:xfrm>
              <a:off x="11396488" y="6230844"/>
              <a:ext cx="478576" cy="478578"/>
            </a:xfrm>
            <a:prstGeom prst="ellipse">
              <a:avLst/>
            </a:prstGeom>
            <a:noFill/>
            <a:ln w="12700" cap="flat" cmpd="sng" algn="ctr">
              <a:solidFill>
                <a:srgbClr val="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grpSp>
      <p:sp>
        <p:nvSpPr>
          <p:cNvPr id="6" name="Slide Number Placeholder 5"/>
          <p:cNvSpPr>
            <a:spLocks noGrp="1"/>
          </p:cNvSpPr>
          <p:nvPr>
            <p:ph type="sldNum" sz="quarter" idx="4"/>
          </p:nvPr>
        </p:nvSpPr>
        <p:spPr>
          <a:xfrm>
            <a:off x="11311128" y="6272784"/>
            <a:ext cx="640080" cy="365125"/>
          </a:xfrm>
          <a:prstGeom prst="rect">
            <a:avLst/>
          </a:prstGeom>
        </p:spPr>
        <p:txBody>
          <a:bodyPr vert="horz" lIns="91440" tIns="45720" rIns="91440" bIns="45720" rtlCol="0" anchor="ctr"/>
          <a:lstStyle>
            <a:lvl1pPr algn="ctr">
              <a:defRPr sz="1400" b="1">
                <a:solidFill>
                  <a:srgbClr val="FFFFFF"/>
                </a:solidFill>
                <a:latin typeface="+mj-lt"/>
              </a:defRPr>
            </a:lvl1pPr>
          </a:lstStyle>
          <a:p>
            <a:fld id="{D57F1E4F-1CFF-5643-939E-02111984F565}" type="slidenum">
              <a:rPr lang="en-US" smtClean="0"/>
              <a:t>‹#›</a:t>
            </a:fld>
            <a:endParaRPr lang="en-US" dirty="0"/>
          </a:p>
        </p:txBody>
      </p:sp>
    </p:spTree>
    <p:extLst>
      <p:ext uri="{BB962C8B-B14F-4D97-AF65-F5344CB8AC3E}">
        <p14:creationId xmlns:p14="http://schemas.microsoft.com/office/powerpoint/2010/main" val="2159365890"/>
      </p:ext>
    </p:extLst>
  </p:cSld>
  <p:clrMap bg1="lt1" tx1="dk1" bg2="lt2" tx2="dk2" accent1="accent1" accent2="accent2" accent3="accent3" accent4="accent4" accent5="accent5" accent6="accent6" hlink="hlink" folHlink="folHlink"/>
  <p:sldLayoutIdLst>
    <p:sldLayoutId id="2147484392" r:id="rId1"/>
    <p:sldLayoutId id="2147484393" r:id="rId2"/>
    <p:sldLayoutId id="2147484394" r:id="rId3"/>
    <p:sldLayoutId id="2147484395" r:id="rId4"/>
    <p:sldLayoutId id="2147484396" r:id="rId5"/>
    <p:sldLayoutId id="2147484397" r:id="rId6"/>
    <p:sldLayoutId id="2147484398" r:id="rId7"/>
    <p:sldLayoutId id="2147484399" r:id="rId8"/>
    <p:sldLayoutId id="2147484400" r:id="rId9"/>
    <p:sldLayoutId id="2147484401" r:id="rId10"/>
    <p:sldLayoutId id="2147484402" r:id="rId11"/>
  </p:sldLayoutIdLst>
  <p:hf sldNum="0" hdr="0" ftr="0" dt="0"/>
  <p:txStyles>
    <p:titleStyle>
      <a:lvl1pPr algn="l" defTabSz="914400" rtl="0" eaLnBrk="1" latinLnBrk="0" hangingPunct="1">
        <a:lnSpc>
          <a:spcPct val="90000"/>
        </a:lnSpc>
        <a:spcBef>
          <a:spcPct val="0"/>
        </a:spcBef>
        <a:buNone/>
        <a:defRPr sz="5400" kern="1200" cap="all" baseline="0">
          <a:blipFill>
            <a:blip r:embed="rId15">
              <a:extLst>
                <a:ext uri="{28A0092B-C50C-407E-A947-70E740481C1C}">
                  <a14:useLocalDpi xmlns:a14="http://schemas.microsoft.com/office/drawing/2010/main" val="0"/>
                </a:ext>
              </a:extLst>
            </a:blip>
            <a:tile tx="6350" ty="-127000" sx="65000" sy="64000" flip="none" algn="tl"/>
          </a:blipFill>
          <a:latin typeface="+mj-lt"/>
          <a:ea typeface="+mj-ea"/>
          <a:cs typeface="+mj-cs"/>
        </a:defRPr>
      </a:lvl1pPr>
    </p:titleStyle>
    <p:bodyStyle>
      <a:lvl1pPr marL="182880" indent="-182880" algn="l" defTabSz="914400" rtl="0" eaLnBrk="1" latinLnBrk="0" hangingPunct="1">
        <a:lnSpc>
          <a:spcPct val="90000"/>
        </a:lnSpc>
        <a:spcBef>
          <a:spcPts val="1200"/>
        </a:spcBef>
        <a:buClr>
          <a:schemeClr val="accent1">
            <a:lumMod val="75000"/>
          </a:schemeClr>
        </a:buClr>
        <a:buSzPct val="85000"/>
        <a:buFont typeface="Wingdings" pitchFamily="2" charset="2"/>
        <a:buChar char="§"/>
        <a:defRPr sz="2000" kern="1200">
          <a:solidFill>
            <a:schemeClr val="tx1"/>
          </a:solidFill>
          <a:latin typeface="+mn-lt"/>
          <a:ea typeface="+mn-ea"/>
          <a:cs typeface="+mn-cs"/>
        </a:defRPr>
      </a:lvl1pPr>
      <a:lvl2pPr marL="45720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800" kern="1200">
          <a:solidFill>
            <a:schemeClr val="tx1"/>
          </a:solidFill>
          <a:latin typeface="+mn-lt"/>
          <a:ea typeface="+mn-ea"/>
          <a:cs typeface="+mn-cs"/>
        </a:defRPr>
      </a:lvl2pPr>
      <a:lvl3pPr marL="73152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3pPr>
      <a:lvl4pPr marL="100584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4pPr>
      <a:lvl5pPr marL="128016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5pPr>
      <a:lvl6pPr marL="16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6pPr>
      <a:lvl7pPr marL="19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7pPr>
      <a:lvl8pPr marL="22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8pPr>
      <a:lvl9pPr marL="25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https://www.pexels.com/photo/internet-screen-security-protection-60504/" TargetMode="External"/><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3" Type="http://schemas.openxmlformats.org/officeDocument/2006/relationships/hyperlink" Target="https://youtu.be/5-_geYz6VwY" TargetMode="External"/><Relationship Id="rId2" Type="http://schemas.openxmlformats.org/officeDocument/2006/relationships/hyperlink" Target="https://www.youtube.com/watch?v=fHfwT1lJRjk" TargetMode="External"/><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3" Type="http://schemas.openxmlformats.org/officeDocument/2006/relationships/hyperlink" Target="https://www.pngall.com/security-guard-png" TargetMode="External"/><Relationship Id="rId2" Type="http://schemas.openxmlformats.org/officeDocument/2006/relationships/image" Target="../media/image12.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BC76F8-9D52-E179-7206-BF64DBFE56B2}"/>
              </a:ext>
            </a:extLst>
          </p:cNvPr>
          <p:cNvSpPr>
            <a:spLocks noGrp="1"/>
          </p:cNvSpPr>
          <p:nvPr>
            <p:ph type="ctrTitle"/>
          </p:nvPr>
        </p:nvSpPr>
        <p:spPr>
          <a:xfrm>
            <a:off x="1524003" y="1999615"/>
            <a:ext cx="9144000" cy="2764028"/>
          </a:xfrm>
        </p:spPr>
        <p:txBody>
          <a:bodyPr anchor="ctr">
            <a:normAutofit/>
          </a:bodyPr>
          <a:lstStyle/>
          <a:p>
            <a:r>
              <a:rPr lang="en-US" sz="7200" dirty="0"/>
              <a:t>Security Guard Course</a:t>
            </a:r>
          </a:p>
        </p:txBody>
      </p:sp>
      <p:sp>
        <p:nvSpPr>
          <p:cNvPr id="3" name="Subtitle 2">
            <a:extLst>
              <a:ext uri="{FF2B5EF4-FFF2-40B4-BE49-F238E27FC236}">
                <a16:creationId xmlns:a16="http://schemas.microsoft.com/office/drawing/2014/main" id="{E80DFCBA-708F-1020-E2B2-0D8747D931D8}"/>
              </a:ext>
            </a:extLst>
          </p:cNvPr>
          <p:cNvSpPr>
            <a:spLocks noGrp="1"/>
          </p:cNvSpPr>
          <p:nvPr>
            <p:ph type="subTitle" idx="1"/>
          </p:nvPr>
        </p:nvSpPr>
        <p:spPr>
          <a:xfrm>
            <a:off x="1966912" y="5645150"/>
            <a:ext cx="8258176" cy="631825"/>
          </a:xfrm>
        </p:spPr>
        <p:txBody>
          <a:bodyPr anchor="ctr">
            <a:normAutofit/>
          </a:bodyPr>
          <a:lstStyle/>
          <a:p>
            <a:r>
              <a:rPr lang="en-US" sz="3600" dirty="0"/>
              <a:t>Ontario Security Corp.</a:t>
            </a:r>
          </a:p>
        </p:txBody>
      </p:sp>
    </p:spTree>
    <p:extLst>
      <p:ext uri="{BB962C8B-B14F-4D97-AF65-F5344CB8AC3E}">
        <p14:creationId xmlns:p14="http://schemas.microsoft.com/office/powerpoint/2010/main" val="407030884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D8AC7B-A636-94D5-A9F3-AC5D8411A973}"/>
              </a:ext>
            </a:extLst>
          </p:cNvPr>
          <p:cNvSpPr>
            <a:spLocks noGrp="1"/>
          </p:cNvSpPr>
          <p:nvPr>
            <p:ph type="title"/>
          </p:nvPr>
        </p:nvSpPr>
        <p:spPr/>
        <p:txBody>
          <a:bodyPr>
            <a:normAutofit/>
          </a:bodyPr>
          <a:lstStyle/>
          <a:p>
            <a:r>
              <a:rPr lang="en-US" sz="6600" dirty="0"/>
              <a:t>Chapter 1</a:t>
            </a:r>
          </a:p>
        </p:txBody>
      </p:sp>
      <p:sp>
        <p:nvSpPr>
          <p:cNvPr id="3" name="Content Placeholder 2">
            <a:extLst>
              <a:ext uri="{FF2B5EF4-FFF2-40B4-BE49-F238E27FC236}">
                <a16:creationId xmlns:a16="http://schemas.microsoft.com/office/drawing/2014/main" id="{9F812361-C4AA-E71B-95A7-682222C7545D}"/>
              </a:ext>
            </a:extLst>
          </p:cNvPr>
          <p:cNvSpPr>
            <a:spLocks noGrp="1"/>
          </p:cNvSpPr>
          <p:nvPr>
            <p:ph idx="1"/>
          </p:nvPr>
        </p:nvSpPr>
        <p:spPr/>
        <p:txBody>
          <a:bodyPr>
            <a:normAutofit/>
          </a:bodyPr>
          <a:lstStyle/>
          <a:p>
            <a:r>
              <a:rPr lang="en-US" sz="4400" dirty="0"/>
              <a:t>Introduction to Security Industry</a:t>
            </a:r>
          </a:p>
        </p:txBody>
      </p:sp>
      <p:pic>
        <p:nvPicPr>
          <p:cNvPr id="5" name="Picture 4">
            <a:extLst>
              <a:ext uri="{FF2B5EF4-FFF2-40B4-BE49-F238E27FC236}">
                <a16:creationId xmlns:a16="http://schemas.microsoft.com/office/drawing/2014/main" id="{96C3FDF5-19BC-EE08-6E41-4B7587494546}"/>
              </a:ext>
            </a:extLst>
          </p:cNvPr>
          <p:cNvPicPr>
            <a:picLocks noChangeAspect="1"/>
          </p:cNvPicPr>
          <p:nvPr/>
        </p:nvPicPr>
        <p:blipFill>
          <a:blip r:embed="rId2">
            <a:alphaModFix/>
            <a:extLst>
              <a:ext uri="{837473B0-CC2E-450A-ABE3-18F120FF3D39}">
                <a1611:picAttrSrcUrl xmlns:a1611="http://schemas.microsoft.com/office/drawing/2016/11/main" r:id="rId3"/>
              </a:ext>
            </a:extLst>
          </a:blip>
          <a:stretch>
            <a:fillRect/>
          </a:stretch>
        </p:blipFill>
        <p:spPr>
          <a:xfrm>
            <a:off x="1063752" y="3125768"/>
            <a:ext cx="10058400" cy="3247600"/>
          </a:xfrm>
          <a:prstGeom prst="rect">
            <a:avLst/>
          </a:prstGeom>
        </p:spPr>
      </p:pic>
    </p:spTree>
    <p:extLst>
      <p:ext uri="{BB962C8B-B14F-4D97-AF65-F5344CB8AC3E}">
        <p14:creationId xmlns:p14="http://schemas.microsoft.com/office/powerpoint/2010/main" val="346930823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2E10C3-211B-FC69-1E52-0E24E922DFD9}"/>
              </a:ext>
            </a:extLst>
          </p:cNvPr>
          <p:cNvSpPr>
            <a:spLocks noGrp="1"/>
          </p:cNvSpPr>
          <p:nvPr>
            <p:ph type="title"/>
          </p:nvPr>
        </p:nvSpPr>
        <p:spPr/>
        <p:txBody>
          <a:bodyPr/>
          <a:lstStyle/>
          <a:p>
            <a:r>
              <a:rPr lang="en-US" dirty="0"/>
              <a:t>Background of Security Industry</a:t>
            </a:r>
          </a:p>
        </p:txBody>
      </p:sp>
      <p:sp>
        <p:nvSpPr>
          <p:cNvPr id="3" name="Content Placeholder 2">
            <a:extLst>
              <a:ext uri="{FF2B5EF4-FFF2-40B4-BE49-F238E27FC236}">
                <a16:creationId xmlns:a16="http://schemas.microsoft.com/office/drawing/2014/main" id="{4D55E1CF-4514-30B3-669D-DF9BD9DEC301}"/>
              </a:ext>
            </a:extLst>
          </p:cNvPr>
          <p:cNvSpPr>
            <a:spLocks noGrp="1"/>
          </p:cNvSpPr>
          <p:nvPr>
            <p:ph idx="1"/>
          </p:nvPr>
        </p:nvSpPr>
        <p:spPr/>
        <p:txBody>
          <a:bodyPr>
            <a:normAutofit/>
          </a:bodyPr>
          <a:lstStyle/>
          <a:p>
            <a:pPr marL="0" indent="0">
              <a:buNone/>
            </a:pPr>
            <a:r>
              <a:rPr lang="en-CA" dirty="0"/>
              <a:t>The security industry refers to a broad range of services and products that are designed to protect individuals, businesses, and other organizations from various types of threats, including theft, vandalism, terrorism, cybercrime, and other forms of criminal activity. The industry includes private security firms, security consultants, investigators, and related service providers.</a:t>
            </a:r>
          </a:p>
          <a:p>
            <a:pPr marL="0" indent="0">
              <a:buNone/>
            </a:pPr>
            <a:br>
              <a:rPr lang="en-CA" dirty="0"/>
            </a:br>
            <a:r>
              <a:rPr lang="en-CA" dirty="0"/>
              <a:t>In Ontario, Canada, the security industry has undergone significant changes in recent years as a result of the Private Security and Investigative Services Act, 2005 (PSISA), which was introduced to regulate the industry and ensure that security personnel are properly trained and licensed.</a:t>
            </a:r>
            <a:endParaRPr lang="en-US" dirty="0"/>
          </a:p>
        </p:txBody>
      </p:sp>
    </p:spTree>
    <p:extLst>
      <p:ext uri="{BB962C8B-B14F-4D97-AF65-F5344CB8AC3E}">
        <p14:creationId xmlns:p14="http://schemas.microsoft.com/office/powerpoint/2010/main" val="407456748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7F82E7-45C1-A3A8-0737-51F4B5B3067E}"/>
              </a:ext>
            </a:extLst>
          </p:cNvPr>
          <p:cNvSpPr>
            <a:spLocks noGrp="1"/>
          </p:cNvSpPr>
          <p:nvPr>
            <p:ph type="title"/>
          </p:nvPr>
        </p:nvSpPr>
        <p:spPr/>
        <p:txBody>
          <a:bodyPr/>
          <a:lstStyle/>
          <a:p>
            <a:r>
              <a:rPr lang="en-US" dirty="0"/>
              <a:t>Background of Security Industry</a:t>
            </a:r>
          </a:p>
        </p:txBody>
      </p:sp>
      <p:sp>
        <p:nvSpPr>
          <p:cNvPr id="3" name="Content Placeholder 2">
            <a:extLst>
              <a:ext uri="{FF2B5EF4-FFF2-40B4-BE49-F238E27FC236}">
                <a16:creationId xmlns:a16="http://schemas.microsoft.com/office/drawing/2014/main" id="{D55D195B-5306-D9D1-175D-6BFB863FC952}"/>
              </a:ext>
            </a:extLst>
          </p:cNvPr>
          <p:cNvSpPr>
            <a:spLocks noGrp="1"/>
          </p:cNvSpPr>
          <p:nvPr>
            <p:ph idx="1"/>
          </p:nvPr>
        </p:nvSpPr>
        <p:spPr/>
        <p:txBody>
          <a:bodyPr/>
          <a:lstStyle/>
          <a:p>
            <a:r>
              <a:rPr lang="en-CA" dirty="0"/>
              <a:t>Under the PSISA, all security personnel, including security guards, private investigators, and other related professionals, are required to be licensed by the Ministry of Community Safety and Correctional Services. The Act also sets out a range of standards and requirements for training, conduct, and accountability for security personnel, including a Code of Conduct that outlines ethical and professional standards.</a:t>
            </a:r>
            <a:endParaRPr lang="en-US" dirty="0"/>
          </a:p>
        </p:txBody>
      </p:sp>
    </p:spTree>
    <p:extLst>
      <p:ext uri="{BB962C8B-B14F-4D97-AF65-F5344CB8AC3E}">
        <p14:creationId xmlns:p14="http://schemas.microsoft.com/office/powerpoint/2010/main" val="32788432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EBDA1F-0A7C-1089-6A71-F63024A487E6}"/>
              </a:ext>
            </a:extLst>
          </p:cNvPr>
          <p:cNvSpPr>
            <a:spLocks noGrp="1"/>
          </p:cNvSpPr>
          <p:nvPr>
            <p:ph type="title"/>
          </p:nvPr>
        </p:nvSpPr>
        <p:spPr/>
        <p:txBody>
          <a:bodyPr/>
          <a:lstStyle/>
          <a:p>
            <a:r>
              <a:rPr lang="en-US" dirty="0"/>
              <a:t>Changes In the Industry after PSISA2005</a:t>
            </a:r>
          </a:p>
        </p:txBody>
      </p:sp>
      <p:sp>
        <p:nvSpPr>
          <p:cNvPr id="3" name="Content Placeholder 2">
            <a:extLst>
              <a:ext uri="{FF2B5EF4-FFF2-40B4-BE49-F238E27FC236}">
                <a16:creationId xmlns:a16="http://schemas.microsoft.com/office/drawing/2014/main" id="{EBA073E0-A6A5-0828-7D29-24430B287FCF}"/>
              </a:ext>
            </a:extLst>
          </p:cNvPr>
          <p:cNvSpPr>
            <a:spLocks noGrp="1"/>
          </p:cNvSpPr>
          <p:nvPr>
            <p:ph idx="1"/>
          </p:nvPr>
        </p:nvSpPr>
        <p:spPr/>
        <p:txBody>
          <a:bodyPr/>
          <a:lstStyle/>
          <a:p>
            <a:r>
              <a:rPr lang="en-CA" dirty="0"/>
              <a:t>Under the PSISA, all security personnel, including security guards, private investigators, and other related professionals, are required to be licensed by the Ministry of Community Safety and Correctional Services. The Act also sets out a range of standards and requirements for training, conduct, and accountability for security personnel, including a Code of Conduct that outlines ethical and professional standards. </a:t>
            </a:r>
          </a:p>
          <a:p>
            <a:r>
              <a:rPr lang="en-CA" dirty="0"/>
              <a:t>The PSISA has had a significant impact on the security industry in Ontario, including: </a:t>
            </a:r>
            <a:br>
              <a:rPr lang="en-CA" dirty="0"/>
            </a:br>
            <a:endParaRPr lang="en-US" dirty="0"/>
          </a:p>
        </p:txBody>
      </p:sp>
    </p:spTree>
    <p:extLst>
      <p:ext uri="{BB962C8B-B14F-4D97-AF65-F5344CB8AC3E}">
        <p14:creationId xmlns:p14="http://schemas.microsoft.com/office/powerpoint/2010/main" val="265267881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E2E77F-AC6F-A67A-32B1-BF27DB5DBB9C}"/>
              </a:ext>
            </a:extLst>
          </p:cNvPr>
          <p:cNvSpPr>
            <a:spLocks noGrp="1"/>
          </p:cNvSpPr>
          <p:nvPr>
            <p:ph type="title"/>
          </p:nvPr>
        </p:nvSpPr>
        <p:spPr/>
        <p:txBody>
          <a:bodyPr/>
          <a:lstStyle/>
          <a:p>
            <a:r>
              <a:rPr lang="en-US" dirty="0"/>
              <a:t>Changes In the Industry after PSISA2005</a:t>
            </a:r>
          </a:p>
        </p:txBody>
      </p:sp>
      <p:sp>
        <p:nvSpPr>
          <p:cNvPr id="3" name="Content Placeholder 2">
            <a:extLst>
              <a:ext uri="{FF2B5EF4-FFF2-40B4-BE49-F238E27FC236}">
                <a16:creationId xmlns:a16="http://schemas.microsoft.com/office/drawing/2014/main" id="{8613F6C9-F71D-7AD7-A59C-BD2FCFD328E4}"/>
              </a:ext>
            </a:extLst>
          </p:cNvPr>
          <p:cNvSpPr>
            <a:spLocks noGrp="1"/>
          </p:cNvSpPr>
          <p:nvPr>
            <p:ph idx="1"/>
          </p:nvPr>
        </p:nvSpPr>
        <p:spPr/>
        <p:txBody>
          <a:bodyPr>
            <a:normAutofit lnSpcReduction="10000"/>
          </a:bodyPr>
          <a:lstStyle/>
          <a:p>
            <a:r>
              <a:rPr lang="en-CA" dirty="0"/>
              <a:t>Increased professionalism: The PSISA has helped to raise the standards of the security industry by requiring licensing, training, and adherence to a Code of Conduct. This has helped to improve the professionalism and credibility of the industry.</a:t>
            </a:r>
          </a:p>
          <a:p>
            <a:r>
              <a:rPr lang="en-CA" dirty="0"/>
              <a:t> Greater accountability: The Act has introduced a range of measures to ensure that security personnel are held accountable for their actions, including complaints and disciplinary procedures.</a:t>
            </a:r>
          </a:p>
          <a:p>
            <a:r>
              <a:rPr lang="en-CA" dirty="0"/>
              <a:t>Increased focus on training: The PSISA has introduced mandatory training requirements for security personnel, which has helped to improve their skills and knowledge. </a:t>
            </a:r>
          </a:p>
          <a:p>
            <a:r>
              <a:rPr lang="en-CA" dirty="0"/>
              <a:t>Expanded services: The Act has also opened up new opportunities for security firms and service providers, including the ability to provide investigative services and operate security guard training programs.</a:t>
            </a:r>
            <a:endParaRPr lang="en-US" dirty="0"/>
          </a:p>
        </p:txBody>
      </p:sp>
    </p:spTree>
    <p:extLst>
      <p:ext uri="{BB962C8B-B14F-4D97-AF65-F5344CB8AC3E}">
        <p14:creationId xmlns:p14="http://schemas.microsoft.com/office/powerpoint/2010/main" val="205226150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7A49BD-C4EC-A93A-2B72-6B5278769029}"/>
              </a:ext>
            </a:extLst>
          </p:cNvPr>
          <p:cNvSpPr>
            <a:spLocks noGrp="1"/>
          </p:cNvSpPr>
          <p:nvPr>
            <p:ph type="title"/>
          </p:nvPr>
        </p:nvSpPr>
        <p:spPr/>
        <p:txBody>
          <a:bodyPr/>
          <a:lstStyle/>
          <a:p>
            <a:r>
              <a:rPr lang="en-US" dirty="0"/>
              <a:t>Changes In the Industry after PSISA2005</a:t>
            </a:r>
          </a:p>
        </p:txBody>
      </p:sp>
      <p:sp>
        <p:nvSpPr>
          <p:cNvPr id="3" name="Content Placeholder 2">
            <a:extLst>
              <a:ext uri="{FF2B5EF4-FFF2-40B4-BE49-F238E27FC236}">
                <a16:creationId xmlns:a16="http://schemas.microsoft.com/office/drawing/2014/main" id="{D2302B58-DE1C-713D-F74D-96F6D221F73C}"/>
              </a:ext>
            </a:extLst>
          </p:cNvPr>
          <p:cNvSpPr>
            <a:spLocks noGrp="1"/>
          </p:cNvSpPr>
          <p:nvPr>
            <p:ph idx="1"/>
          </p:nvPr>
        </p:nvSpPr>
        <p:spPr/>
        <p:txBody>
          <a:bodyPr/>
          <a:lstStyle/>
          <a:p>
            <a:endParaRPr lang="en-CA" dirty="0"/>
          </a:p>
          <a:p>
            <a:r>
              <a:rPr lang="en-CA" dirty="0"/>
              <a:t>Overall, the PSISA has helped to create a more regulated and professional security industry in Ontario, which has improved the quality of services provided to clients and increased public confidence in the industry.</a:t>
            </a:r>
            <a:endParaRPr lang="en-US" dirty="0"/>
          </a:p>
        </p:txBody>
      </p:sp>
    </p:spTree>
    <p:extLst>
      <p:ext uri="{BB962C8B-B14F-4D97-AF65-F5344CB8AC3E}">
        <p14:creationId xmlns:p14="http://schemas.microsoft.com/office/powerpoint/2010/main" val="182836826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CAED02-F82D-AB8C-DCF7-690BB6C6458A}"/>
              </a:ext>
            </a:extLst>
          </p:cNvPr>
          <p:cNvSpPr>
            <a:spLocks noGrp="1"/>
          </p:cNvSpPr>
          <p:nvPr>
            <p:ph type="title"/>
          </p:nvPr>
        </p:nvSpPr>
        <p:spPr>
          <a:xfrm>
            <a:off x="4970109" y="484632"/>
            <a:ext cx="6730277" cy="1609344"/>
          </a:xfrm>
          <a:ln>
            <a:noFill/>
          </a:ln>
        </p:spPr>
        <p:txBody>
          <a:bodyPr>
            <a:normAutofit/>
          </a:bodyPr>
          <a:lstStyle/>
          <a:p>
            <a:pPr rtl="0">
              <a:spcBef>
                <a:spcPts val="0"/>
              </a:spcBef>
              <a:spcAft>
                <a:spcPts val="1200"/>
              </a:spcAft>
            </a:pPr>
            <a:r>
              <a:rPr lang="en-US" sz="4800" dirty="0"/>
              <a:t>INTRODUCTION TO SECURITY GUARD</a:t>
            </a:r>
          </a:p>
        </p:txBody>
      </p:sp>
      <p:sp>
        <p:nvSpPr>
          <p:cNvPr id="3" name="Content Placeholder 2">
            <a:extLst>
              <a:ext uri="{FF2B5EF4-FFF2-40B4-BE49-F238E27FC236}">
                <a16:creationId xmlns:a16="http://schemas.microsoft.com/office/drawing/2014/main" id="{A9E606B6-1610-E839-2ED0-D318C479C868}"/>
              </a:ext>
            </a:extLst>
          </p:cNvPr>
          <p:cNvSpPr>
            <a:spLocks noGrp="1"/>
          </p:cNvSpPr>
          <p:nvPr>
            <p:ph idx="1"/>
          </p:nvPr>
        </p:nvSpPr>
        <p:spPr>
          <a:xfrm>
            <a:off x="4970109" y="2121408"/>
            <a:ext cx="6730276" cy="4050792"/>
          </a:xfrm>
        </p:spPr>
        <p:txBody>
          <a:bodyPr>
            <a:normAutofit/>
          </a:bodyPr>
          <a:lstStyle/>
          <a:p>
            <a:pPr algn="just">
              <a:spcBef>
                <a:spcPts val="0"/>
              </a:spcBef>
              <a:spcAft>
                <a:spcPts val="1200"/>
              </a:spcAft>
            </a:pPr>
            <a:r>
              <a:rPr lang="en-CA" sz="1800" b="0" i="0" u="none" strike="noStrike" dirty="0">
                <a:effectLst/>
                <a:latin typeface="Calibri Light" panose="020F0302020204030204" pitchFamily="34" charset="0"/>
              </a:rPr>
              <a:t>When someone hear word Security or Security Guard</a:t>
            </a:r>
          </a:p>
          <a:p>
            <a:pPr algn="just">
              <a:spcBef>
                <a:spcPts val="0"/>
              </a:spcBef>
              <a:spcAft>
                <a:spcPts val="1200"/>
              </a:spcAft>
            </a:pPr>
            <a:r>
              <a:rPr lang="en-CA" sz="1800" b="0" i="0" u="none" strike="noStrike" dirty="0">
                <a:effectLst/>
                <a:latin typeface="Calibri Light" panose="020F0302020204030204" pitchFamily="34" charset="0"/>
              </a:rPr>
              <a:t>First thing comes into mind is </a:t>
            </a:r>
            <a:r>
              <a:rPr lang="en-CA" sz="1800" dirty="0">
                <a:latin typeface="Calibri Light" panose="020F0302020204030204" pitchFamily="34" charset="0"/>
              </a:rPr>
              <a:t>”</a:t>
            </a:r>
            <a:r>
              <a:rPr lang="en-CA" sz="1800" b="1" i="0" u="none" strike="noStrike" dirty="0">
                <a:effectLst/>
                <a:latin typeface="Calibri Light" panose="020F0302020204030204" pitchFamily="34" charset="0"/>
              </a:rPr>
              <a:t>What is security ? Whom to provide Security and What security Guards do ?</a:t>
            </a:r>
            <a:r>
              <a:rPr lang="en-CA" sz="1800" b="0" i="0" u="none" strike="noStrike" dirty="0">
                <a:effectLst/>
                <a:latin typeface="Calibri Light" panose="020F0302020204030204" pitchFamily="34" charset="0"/>
              </a:rPr>
              <a:t>”</a:t>
            </a:r>
          </a:p>
          <a:p>
            <a:pPr algn="just">
              <a:spcBef>
                <a:spcPts val="0"/>
              </a:spcBef>
              <a:spcAft>
                <a:spcPts val="1200"/>
              </a:spcAft>
            </a:pPr>
            <a:endParaRPr lang="en-CA" sz="1800" b="0" i="0" u="none" strike="noStrike" dirty="0">
              <a:effectLst/>
              <a:latin typeface="Calibri Light" panose="020F0302020204030204" pitchFamily="34" charset="0"/>
            </a:endParaRPr>
          </a:p>
          <a:p>
            <a:pPr algn="just">
              <a:spcBef>
                <a:spcPts val="0"/>
              </a:spcBef>
              <a:spcAft>
                <a:spcPts val="1200"/>
              </a:spcAft>
            </a:pPr>
            <a:r>
              <a:rPr lang="en-CA" sz="1800" b="0" i="0" u="none" strike="noStrike" dirty="0">
                <a:effectLst/>
                <a:latin typeface="Calibri Light" panose="020F0302020204030204" pitchFamily="34" charset="0"/>
              </a:rPr>
              <a:t>Answer to this question is very simple - Protection </a:t>
            </a:r>
          </a:p>
          <a:p>
            <a:pPr algn="just" rtl="0" fontAlgn="base">
              <a:spcBef>
                <a:spcPts val="0"/>
              </a:spcBef>
              <a:spcAft>
                <a:spcPts val="0"/>
              </a:spcAft>
              <a:buFont typeface="Arial" panose="020B0604020202020204" pitchFamily="34" charset="0"/>
              <a:buChar char="•"/>
            </a:pPr>
            <a:r>
              <a:rPr lang="en-CA" sz="1800" b="0" i="0" u="none" strike="noStrike" dirty="0">
                <a:effectLst/>
                <a:latin typeface="Calibri Light" panose="020F0302020204030204" pitchFamily="34" charset="0"/>
              </a:rPr>
              <a:t>Protection of property</a:t>
            </a:r>
          </a:p>
          <a:p>
            <a:pPr algn="just" rtl="0" fontAlgn="base">
              <a:spcBef>
                <a:spcPts val="0"/>
              </a:spcBef>
              <a:spcAft>
                <a:spcPts val="0"/>
              </a:spcAft>
              <a:buFont typeface="Arial" panose="020B0604020202020204" pitchFamily="34" charset="0"/>
              <a:buChar char="•"/>
            </a:pPr>
            <a:r>
              <a:rPr lang="en-CA" sz="1800" b="0" i="0" u="none" strike="noStrike" dirty="0">
                <a:effectLst/>
                <a:latin typeface="Calibri Light" panose="020F0302020204030204" pitchFamily="34" charset="0"/>
              </a:rPr>
              <a:t>Protection of people </a:t>
            </a:r>
          </a:p>
          <a:p>
            <a:pPr algn="just" rtl="0" fontAlgn="base">
              <a:spcBef>
                <a:spcPts val="0"/>
              </a:spcBef>
              <a:spcAft>
                <a:spcPts val="1200"/>
              </a:spcAft>
              <a:buFont typeface="Arial" panose="020B0604020202020204" pitchFamily="34" charset="0"/>
              <a:buChar char="•"/>
            </a:pPr>
            <a:r>
              <a:rPr lang="en-CA" sz="1800" b="0" i="0" u="none" strike="noStrike" dirty="0">
                <a:effectLst/>
                <a:latin typeface="Calibri Light" panose="020F0302020204030204" pitchFamily="34" charset="0"/>
              </a:rPr>
              <a:t>Protection of information</a:t>
            </a:r>
          </a:p>
          <a:p>
            <a:pPr algn="just" fontAlgn="base">
              <a:spcBef>
                <a:spcPts val="0"/>
              </a:spcBef>
              <a:spcAft>
                <a:spcPts val="1200"/>
              </a:spcAft>
            </a:pPr>
            <a:endParaRPr lang="en-CA" sz="1800" b="0" i="0" u="none" strike="noStrike" dirty="0">
              <a:effectLst/>
              <a:latin typeface="Calibri Light" panose="020F0302020204030204" pitchFamily="34" charset="0"/>
            </a:endParaRPr>
          </a:p>
          <a:p>
            <a:pPr algn="just">
              <a:spcBef>
                <a:spcPts val="0"/>
              </a:spcBef>
              <a:spcAft>
                <a:spcPts val="1200"/>
              </a:spcAft>
            </a:pPr>
            <a:r>
              <a:rPr lang="en-CA" sz="1800" b="0" i="0" u="none" strike="noStrike" dirty="0">
                <a:effectLst/>
                <a:latin typeface="Calibri Light" panose="020F0302020204030204" pitchFamily="34" charset="0"/>
              </a:rPr>
              <a:t>Primary objective of security is to protect. No matter what your job duties are your main job objective is protection</a:t>
            </a:r>
          </a:p>
          <a:p>
            <a:pPr algn="just"/>
            <a:endParaRPr lang="en-US" sz="1800" dirty="0">
              <a:latin typeface="Calibri Light" panose="020F0302020204030204" pitchFamily="34" charset="0"/>
            </a:endParaRPr>
          </a:p>
        </p:txBody>
      </p:sp>
      <p:pic>
        <p:nvPicPr>
          <p:cNvPr id="4" name="Picture 3">
            <a:extLst>
              <a:ext uri="{FF2B5EF4-FFF2-40B4-BE49-F238E27FC236}">
                <a16:creationId xmlns:a16="http://schemas.microsoft.com/office/drawing/2014/main" id="{1E0F4842-6AB2-4122-9A5C-827CEF1EF144}"/>
              </a:ext>
            </a:extLst>
          </p:cNvPr>
          <p:cNvPicPr>
            <a:picLocks noChangeAspect="1"/>
          </p:cNvPicPr>
          <p:nvPr/>
        </p:nvPicPr>
        <p:blipFill rotWithShape="1">
          <a:blip r:embed="rId2"/>
          <a:srcRect l="21008" r="18090" b="-1"/>
          <a:stretch/>
        </p:blipFill>
        <p:spPr>
          <a:xfrm>
            <a:off x="3344" y="10"/>
            <a:ext cx="4646726" cy="6857990"/>
          </a:xfrm>
          <a:prstGeom prst="rect">
            <a:avLst/>
          </a:prstGeom>
        </p:spPr>
      </p:pic>
    </p:spTree>
    <p:extLst>
      <p:ext uri="{BB962C8B-B14F-4D97-AF65-F5344CB8AC3E}">
        <p14:creationId xmlns:p14="http://schemas.microsoft.com/office/powerpoint/2010/main" val="166807918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C9945B-7735-4158-EBEE-5C4A050ACBC3}"/>
              </a:ext>
            </a:extLst>
          </p:cNvPr>
          <p:cNvSpPr>
            <a:spLocks noGrp="1"/>
          </p:cNvSpPr>
          <p:nvPr>
            <p:ph type="title"/>
          </p:nvPr>
        </p:nvSpPr>
        <p:spPr>
          <a:xfrm>
            <a:off x="4970109" y="484632"/>
            <a:ext cx="6730277" cy="1609344"/>
          </a:xfrm>
          <a:ln>
            <a:noFill/>
          </a:ln>
        </p:spPr>
        <p:txBody>
          <a:bodyPr>
            <a:normAutofit/>
          </a:bodyPr>
          <a:lstStyle/>
          <a:p>
            <a:pPr rtl="0">
              <a:spcBef>
                <a:spcPts val="0"/>
              </a:spcBef>
              <a:spcAft>
                <a:spcPts val="0"/>
              </a:spcAft>
            </a:pPr>
            <a:r>
              <a:rPr lang="en-CA" sz="4800" b="0" i="0" u="none" strike="noStrike" dirty="0">
                <a:effectLst/>
              </a:rPr>
              <a:t>PROTECTION OF PEOPLE</a:t>
            </a:r>
            <a:br>
              <a:rPr lang="en-CA" sz="4800" dirty="0"/>
            </a:br>
            <a:endParaRPr lang="en-US" sz="4800" dirty="0"/>
          </a:p>
        </p:txBody>
      </p:sp>
      <p:sp>
        <p:nvSpPr>
          <p:cNvPr id="3" name="Content Placeholder 2">
            <a:extLst>
              <a:ext uri="{FF2B5EF4-FFF2-40B4-BE49-F238E27FC236}">
                <a16:creationId xmlns:a16="http://schemas.microsoft.com/office/drawing/2014/main" id="{89BC323C-2CCE-7F82-F713-7B854192C274}"/>
              </a:ext>
            </a:extLst>
          </p:cNvPr>
          <p:cNvSpPr>
            <a:spLocks noGrp="1"/>
          </p:cNvSpPr>
          <p:nvPr>
            <p:ph idx="1"/>
          </p:nvPr>
        </p:nvSpPr>
        <p:spPr>
          <a:xfrm>
            <a:off x="4970109" y="2121408"/>
            <a:ext cx="6730276" cy="4050792"/>
          </a:xfrm>
        </p:spPr>
        <p:txBody>
          <a:bodyPr>
            <a:normAutofit/>
          </a:bodyPr>
          <a:lstStyle/>
          <a:p>
            <a:pPr marL="0" indent="0" algn="just" rtl="0">
              <a:spcBef>
                <a:spcPts val="0"/>
              </a:spcBef>
              <a:spcAft>
                <a:spcPts val="1200"/>
              </a:spcAft>
              <a:buNone/>
            </a:pPr>
            <a:r>
              <a:rPr lang="en-CA" sz="1800" b="1" i="0" u="none" strike="noStrike" dirty="0">
                <a:effectLst/>
                <a:latin typeface="Calibri Light" panose="020F0302020204030204" pitchFamily="34" charset="0"/>
              </a:rPr>
              <a:t> Who falls under this category </a:t>
            </a:r>
          </a:p>
          <a:p>
            <a:pPr algn="just" rtl="0" fontAlgn="base">
              <a:spcBef>
                <a:spcPts val="0"/>
              </a:spcBef>
              <a:spcAft>
                <a:spcPts val="0"/>
              </a:spcAft>
              <a:buFont typeface="+mj-lt"/>
              <a:buAutoNum type="arabicPeriod"/>
            </a:pPr>
            <a:r>
              <a:rPr lang="en-CA" sz="1800" b="0" i="0" u="none" strike="noStrike" dirty="0">
                <a:effectLst/>
                <a:latin typeface="Calibri Light" panose="020F0302020204030204" pitchFamily="34" charset="0"/>
              </a:rPr>
              <a:t>Client - individual or group of individuals including the property manager, building owner, people who oversee facility where you are working.</a:t>
            </a:r>
          </a:p>
          <a:p>
            <a:pPr algn="just" rtl="0" fontAlgn="base">
              <a:spcBef>
                <a:spcPts val="0"/>
              </a:spcBef>
              <a:spcAft>
                <a:spcPts val="0"/>
              </a:spcAft>
              <a:buFont typeface="+mj-lt"/>
              <a:buAutoNum type="arabicPeriod"/>
            </a:pPr>
            <a:r>
              <a:rPr lang="en-CA" sz="1800" b="0" i="0" u="none" strike="noStrike" dirty="0">
                <a:effectLst/>
                <a:latin typeface="Calibri Light" panose="020F0302020204030204" pitchFamily="34" charset="0"/>
              </a:rPr>
              <a:t>Tenants - all the people who lives there, work there and everyone who visits the property during your shift time or the locations of entrance from where someone can enter or exit the property.</a:t>
            </a:r>
          </a:p>
          <a:p>
            <a:pPr algn="just" rtl="0" fontAlgn="base">
              <a:spcBef>
                <a:spcPts val="0"/>
              </a:spcBef>
              <a:spcAft>
                <a:spcPts val="0"/>
              </a:spcAft>
              <a:buFont typeface="+mj-lt"/>
              <a:buAutoNum type="arabicPeriod"/>
            </a:pPr>
            <a:r>
              <a:rPr lang="en-CA" sz="1800" b="0" i="0" u="none" strike="noStrike" dirty="0">
                <a:effectLst/>
                <a:latin typeface="Calibri Light" panose="020F0302020204030204" pitchFamily="34" charset="0"/>
              </a:rPr>
              <a:t>Yourself -  as a security Guard who oversees protecting property.</a:t>
            </a:r>
          </a:p>
          <a:p>
            <a:pPr algn="just" rtl="0" fontAlgn="base">
              <a:spcBef>
                <a:spcPts val="0"/>
              </a:spcBef>
              <a:spcAft>
                <a:spcPts val="0"/>
              </a:spcAft>
              <a:buFont typeface="+mj-lt"/>
              <a:buAutoNum type="arabicPeriod"/>
            </a:pPr>
            <a:r>
              <a:rPr lang="en-CA" sz="1800" b="0" i="0" u="none" strike="noStrike" dirty="0">
                <a:effectLst/>
                <a:latin typeface="Calibri Light" panose="020F0302020204030204" pitchFamily="34" charset="0"/>
              </a:rPr>
              <a:t>Colleagues or coworkers - who works with you in your team, you all need to protect each other and work as a team in case of emergency.</a:t>
            </a:r>
          </a:p>
          <a:p>
            <a:pPr algn="just" rtl="0" fontAlgn="base">
              <a:spcBef>
                <a:spcPts val="0"/>
              </a:spcBef>
              <a:spcAft>
                <a:spcPts val="1200"/>
              </a:spcAft>
              <a:buFont typeface="+mj-lt"/>
              <a:buAutoNum type="arabicPeriod"/>
            </a:pPr>
            <a:r>
              <a:rPr lang="en-CA" sz="1800" b="0" i="0" u="none" strike="noStrike" dirty="0">
                <a:effectLst/>
                <a:latin typeface="Calibri Light" panose="020F0302020204030204" pitchFamily="34" charset="0"/>
              </a:rPr>
              <a:t> General public - anybody who frequently visits or walks into your property fall under this category. </a:t>
            </a:r>
          </a:p>
          <a:p>
            <a:pPr algn="just"/>
            <a:endParaRPr lang="en-US" sz="1800" dirty="0">
              <a:latin typeface="Calibri Light" panose="020F0302020204030204" pitchFamily="34" charset="0"/>
            </a:endParaRPr>
          </a:p>
        </p:txBody>
      </p:sp>
      <p:pic>
        <p:nvPicPr>
          <p:cNvPr id="5" name="Picture 4">
            <a:extLst>
              <a:ext uri="{FF2B5EF4-FFF2-40B4-BE49-F238E27FC236}">
                <a16:creationId xmlns:a16="http://schemas.microsoft.com/office/drawing/2014/main" id="{E979E97B-3D20-4EC0-B4BA-71B2D248242E}"/>
              </a:ext>
            </a:extLst>
          </p:cNvPr>
          <p:cNvPicPr>
            <a:picLocks noChangeAspect="1"/>
          </p:cNvPicPr>
          <p:nvPr/>
        </p:nvPicPr>
        <p:blipFill rotWithShape="1">
          <a:blip r:embed="rId2"/>
          <a:srcRect l="27892" r="22306" b="-2"/>
          <a:stretch/>
        </p:blipFill>
        <p:spPr>
          <a:xfrm>
            <a:off x="3344" y="10"/>
            <a:ext cx="4646726" cy="6857990"/>
          </a:xfrm>
          <a:prstGeom prst="rect">
            <a:avLst/>
          </a:prstGeom>
        </p:spPr>
      </p:pic>
    </p:spTree>
    <p:extLst>
      <p:ext uri="{BB962C8B-B14F-4D97-AF65-F5344CB8AC3E}">
        <p14:creationId xmlns:p14="http://schemas.microsoft.com/office/powerpoint/2010/main" val="216919827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5C7993-9E47-D8ED-0A5E-EC8C7B7D9394}"/>
              </a:ext>
            </a:extLst>
          </p:cNvPr>
          <p:cNvSpPr>
            <a:spLocks noGrp="1"/>
          </p:cNvSpPr>
          <p:nvPr>
            <p:ph type="title"/>
          </p:nvPr>
        </p:nvSpPr>
        <p:spPr>
          <a:xfrm>
            <a:off x="7883612" y="484632"/>
            <a:ext cx="3816774" cy="1609344"/>
          </a:xfrm>
          <a:ln>
            <a:noFill/>
          </a:ln>
        </p:spPr>
        <p:txBody>
          <a:bodyPr>
            <a:normAutofit/>
          </a:bodyPr>
          <a:lstStyle/>
          <a:p>
            <a:pPr rtl="0">
              <a:spcBef>
                <a:spcPts val="0"/>
              </a:spcBef>
              <a:spcAft>
                <a:spcPts val="0"/>
              </a:spcAft>
            </a:pPr>
            <a:r>
              <a:rPr lang="en-CA" sz="3200" b="0" i="0" u="none" strike="noStrike">
                <a:effectLst/>
              </a:rPr>
              <a:t>PROTECTION OF PROPERTY</a:t>
            </a:r>
            <a:br>
              <a:rPr lang="en-CA" sz="3200"/>
            </a:br>
            <a:endParaRPr lang="en-US" sz="3200"/>
          </a:p>
        </p:txBody>
      </p:sp>
      <p:sp>
        <p:nvSpPr>
          <p:cNvPr id="3" name="Content Placeholder 2">
            <a:extLst>
              <a:ext uri="{FF2B5EF4-FFF2-40B4-BE49-F238E27FC236}">
                <a16:creationId xmlns:a16="http://schemas.microsoft.com/office/drawing/2014/main" id="{0D1E89D5-CAD6-F417-B652-13DA20646D2C}"/>
              </a:ext>
            </a:extLst>
          </p:cNvPr>
          <p:cNvSpPr>
            <a:spLocks noGrp="1"/>
          </p:cNvSpPr>
          <p:nvPr>
            <p:ph idx="1"/>
          </p:nvPr>
        </p:nvSpPr>
        <p:spPr>
          <a:xfrm>
            <a:off x="7883611" y="2121408"/>
            <a:ext cx="3816774" cy="4050792"/>
          </a:xfrm>
        </p:spPr>
        <p:txBody>
          <a:bodyPr>
            <a:normAutofit/>
          </a:bodyPr>
          <a:lstStyle/>
          <a:p>
            <a:pPr algn="just" rtl="0" fontAlgn="base">
              <a:spcBef>
                <a:spcPts val="0"/>
              </a:spcBef>
              <a:spcAft>
                <a:spcPts val="1200"/>
              </a:spcAft>
              <a:buFont typeface="+mj-lt"/>
              <a:buAutoNum type="arabicPeriod"/>
            </a:pPr>
            <a:r>
              <a:rPr lang="en-CA" sz="1600" b="0" i="0" u="none" strike="noStrike" dirty="0">
                <a:effectLst/>
                <a:latin typeface="Calibri Light" panose="020F0302020204030204" pitchFamily="34" charset="0"/>
              </a:rPr>
              <a:t>Building where you are working, and all properties comes under this property.</a:t>
            </a:r>
          </a:p>
          <a:p>
            <a:pPr marL="457200" algn="just" rtl="0">
              <a:spcBef>
                <a:spcPts val="0"/>
              </a:spcBef>
              <a:spcAft>
                <a:spcPts val="1200"/>
              </a:spcAft>
            </a:pPr>
            <a:r>
              <a:rPr lang="en-CA" sz="1600" b="0" i="0" u="none" strike="noStrike" dirty="0">
                <a:effectLst/>
                <a:latin typeface="Calibri Light" panose="020F0302020204030204" pitchFamily="34" charset="0"/>
              </a:rPr>
              <a:t>All the tangible objects for e.g., Furniture ,laptops or anything which you can physically pick up or can take away from property that all falls under this category</a:t>
            </a:r>
          </a:p>
          <a:p>
            <a:pPr algn="just" rtl="0" fontAlgn="base">
              <a:spcBef>
                <a:spcPts val="0"/>
              </a:spcBef>
              <a:spcAft>
                <a:spcPts val="0"/>
              </a:spcAft>
              <a:buFont typeface="+mj-lt"/>
              <a:buAutoNum type="arabicPeriod" startAt="2"/>
            </a:pPr>
            <a:r>
              <a:rPr lang="en-CA" sz="1600" b="0" i="0" u="none" strike="noStrike" dirty="0">
                <a:effectLst/>
                <a:latin typeface="Calibri Light" panose="020F0302020204030204" pitchFamily="34" charset="0"/>
              </a:rPr>
              <a:t>Anything under the perimeter of property including parked cars or other objects.</a:t>
            </a:r>
          </a:p>
          <a:p>
            <a:pPr algn="just" rtl="0" fontAlgn="base">
              <a:spcBef>
                <a:spcPts val="0"/>
              </a:spcBef>
              <a:spcAft>
                <a:spcPts val="1200"/>
              </a:spcAft>
              <a:buFont typeface="+mj-lt"/>
              <a:buAutoNum type="arabicPeriod" startAt="2"/>
            </a:pPr>
            <a:r>
              <a:rPr lang="en-CA" sz="1600" b="0" i="0" u="none" strike="noStrike" dirty="0">
                <a:effectLst/>
                <a:latin typeface="Calibri Light" panose="020F0302020204030204" pitchFamily="34" charset="0"/>
              </a:rPr>
              <a:t>As a security guard you must know what your property boundaries are because you may face legal action if you arrest someone on another property which we will cover later in other sections.</a:t>
            </a:r>
          </a:p>
          <a:p>
            <a:pPr algn="just"/>
            <a:endParaRPr lang="en-US" sz="1600" dirty="0">
              <a:latin typeface="Calibri Light" panose="020F0302020204030204" pitchFamily="34" charset="0"/>
            </a:endParaRPr>
          </a:p>
        </p:txBody>
      </p:sp>
      <p:pic>
        <p:nvPicPr>
          <p:cNvPr id="4" name="Picture 3">
            <a:extLst>
              <a:ext uri="{FF2B5EF4-FFF2-40B4-BE49-F238E27FC236}">
                <a16:creationId xmlns:a16="http://schemas.microsoft.com/office/drawing/2014/main" id="{9329895B-9066-42E3-BF5F-2DAF659ABF20}"/>
              </a:ext>
            </a:extLst>
          </p:cNvPr>
          <p:cNvPicPr>
            <a:picLocks noChangeAspect="1"/>
          </p:cNvPicPr>
          <p:nvPr/>
        </p:nvPicPr>
        <p:blipFill rotWithShape="1">
          <a:blip r:embed="rId2"/>
          <a:srcRect l="18283" r="9620" b="2"/>
          <a:stretch/>
        </p:blipFill>
        <p:spPr>
          <a:xfrm>
            <a:off x="3343" y="10"/>
            <a:ext cx="7548923" cy="6857990"/>
          </a:xfrm>
          <a:prstGeom prst="rect">
            <a:avLst/>
          </a:prstGeom>
        </p:spPr>
      </p:pic>
    </p:spTree>
    <p:extLst>
      <p:ext uri="{BB962C8B-B14F-4D97-AF65-F5344CB8AC3E}">
        <p14:creationId xmlns:p14="http://schemas.microsoft.com/office/powerpoint/2010/main" val="186326994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EB29B2-54B0-70DD-C0E0-7BC7A3F94CAF}"/>
              </a:ext>
            </a:extLst>
          </p:cNvPr>
          <p:cNvSpPr>
            <a:spLocks noGrp="1"/>
          </p:cNvSpPr>
          <p:nvPr>
            <p:ph type="title"/>
          </p:nvPr>
        </p:nvSpPr>
        <p:spPr>
          <a:xfrm>
            <a:off x="838196" y="1043322"/>
            <a:ext cx="10515600" cy="1325563"/>
          </a:xfrm>
        </p:spPr>
        <p:txBody>
          <a:bodyPr>
            <a:noAutofit/>
          </a:bodyPr>
          <a:lstStyle/>
          <a:p>
            <a:pPr rtl="0">
              <a:spcBef>
                <a:spcPts val="0"/>
              </a:spcBef>
              <a:spcAft>
                <a:spcPts val="0"/>
              </a:spcAft>
            </a:pPr>
            <a:r>
              <a:rPr lang="en-CA" sz="4800" b="0" i="0" u="none" strike="noStrike" dirty="0">
                <a:effectLst/>
              </a:rPr>
              <a:t>PROTECTION OF INFORMATION</a:t>
            </a:r>
            <a:br>
              <a:rPr lang="en-CA" sz="4800" dirty="0"/>
            </a:br>
            <a:br>
              <a:rPr lang="en-CA" sz="4800" dirty="0"/>
            </a:br>
            <a:endParaRPr lang="en-US" sz="4800" dirty="0"/>
          </a:p>
        </p:txBody>
      </p:sp>
      <p:sp>
        <p:nvSpPr>
          <p:cNvPr id="3" name="Content Placeholder 2">
            <a:extLst>
              <a:ext uri="{FF2B5EF4-FFF2-40B4-BE49-F238E27FC236}">
                <a16:creationId xmlns:a16="http://schemas.microsoft.com/office/drawing/2014/main" id="{8A480664-8C9D-B467-90B8-DDF5F7619E11}"/>
              </a:ext>
            </a:extLst>
          </p:cNvPr>
          <p:cNvSpPr>
            <a:spLocks noGrp="1"/>
          </p:cNvSpPr>
          <p:nvPr>
            <p:ph idx="1"/>
          </p:nvPr>
        </p:nvSpPr>
        <p:spPr>
          <a:xfrm>
            <a:off x="6496217" y="2606494"/>
            <a:ext cx="4632031" cy="3851787"/>
          </a:xfrm>
        </p:spPr>
        <p:txBody>
          <a:bodyPr anchor="ctr">
            <a:noAutofit/>
          </a:bodyPr>
          <a:lstStyle/>
          <a:p>
            <a:pPr algn="just" rtl="0" fontAlgn="base">
              <a:spcBef>
                <a:spcPts val="0"/>
              </a:spcBef>
              <a:spcAft>
                <a:spcPts val="0"/>
              </a:spcAft>
              <a:buFont typeface="+mj-lt"/>
              <a:buAutoNum type="arabicPeriod"/>
            </a:pPr>
            <a:r>
              <a:rPr lang="en-CA" sz="1800" b="1" i="0" u="none" strike="noStrike" dirty="0">
                <a:effectLst/>
                <a:latin typeface="Calibri Light" panose="020F0302020204030204" pitchFamily="34" charset="0"/>
              </a:rPr>
              <a:t>Client information</a:t>
            </a:r>
            <a:r>
              <a:rPr lang="en-CA" sz="1800" b="0" i="0" u="none" strike="noStrike" dirty="0">
                <a:effectLst/>
                <a:latin typeface="Calibri Light" panose="020F0302020204030204" pitchFamily="34" charset="0"/>
              </a:rPr>
              <a:t> - including building layout, blueprints company documents or any other personal information or trade secrets.</a:t>
            </a:r>
          </a:p>
          <a:p>
            <a:pPr algn="just" rtl="0" fontAlgn="base">
              <a:spcBef>
                <a:spcPts val="0"/>
              </a:spcBef>
              <a:spcAft>
                <a:spcPts val="0"/>
              </a:spcAft>
              <a:buFont typeface="+mj-lt"/>
              <a:buAutoNum type="arabicPeriod"/>
            </a:pPr>
            <a:endParaRPr lang="en-CA" sz="1800" b="0" i="0" u="none" strike="noStrike" dirty="0">
              <a:effectLst/>
              <a:latin typeface="Calibri Light" panose="020F0302020204030204" pitchFamily="34" charset="0"/>
            </a:endParaRPr>
          </a:p>
          <a:p>
            <a:pPr algn="just" rtl="0" fontAlgn="base">
              <a:spcBef>
                <a:spcPts val="0"/>
              </a:spcBef>
              <a:spcAft>
                <a:spcPts val="1200"/>
              </a:spcAft>
              <a:buFont typeface="+mj-lt"/>
              <a:buAutoNum type="arabicPeriod"/>
            </a:pPr>
            <a:r>
              <a:rPr lang="en-CA" sz="1800" b="1" i="0" u="none" strike="noStrike" dirty="0">
                <a:effectLst/>
                <a:latin typeface="Calibri Light" panose="020F0302020204030204" pitchFamily="34" charset="0"/>
              </a:rPr>
              <a:t>Employers' information</a:t>
            </a:r>
            <a:r>
              <a:rPr lang="en-CA" sz="1800" b="0" i="0" u="none" strike="noStrike" dirty="0">
                <a:effectLst/>
                <a:latin typeface="Calibri Light" panose="020F0302020204030204" pitchFamily="34" charset="0"/>
              </a:rPr>
              <a:t> - anything which should remains </a:t>
            </a:r>
            <a:r>
              <a:rPr lang="en-CA" sz="1800" b="1" i="0" u="none" strike="noStrike" dirty="0">
                <a:effectLst/>
                <a:latin typeface="Calibri Light" panose="020F0302020204030204" pitchFamily="34" charset="0"/>
              </a:rPr>
              <a:t>confidential</a:t>
            </a:r>
            <a:r>
              <a:rPr lang="en-CA" sz="1800" b="0" i="0" u="none" strike="noStrike" dirty="0">
                <a:effectLst/>
                <a:latin typeface="Calibri Light" panose="020F0302020204030204" pitchFamily="34" charset="0"/>
              </a:rPr>
              <a:t> as per company rules. If anyone wants to access that information they need to discuss with manager or client or need to follow the official rules of the property in order to gain access to that personal information.</a:t>
            </a:r>
          </a:p>
          <a:p>
            <a:pPr marL="0" indent="0" algn="just" rtl="0" fontAlgn="base">
              <a:spcBef>
                <a:spcPts val="0"/>
              </a:spcBef>
              <a:spcAft>
                <a:spcPts val="1200"/>
              </a:spcAft>
              <a:buNone/>
            </a:pPr>
            <a:r>
              <a:rPr lang="en-CA" sz="1800" b="0" i="0" u="none" strike="noStrike" dirty="0">
                <a:effectLst/>
                <a:latin typeface="Calibri Light" panose="020F0302020204030204" pitchFamily="34" charset="0"/>
              </a:rPr>
              <a:t>As </a:t>
            </a:r>
            <a:r>
              <a:rPr lang="en-CA" sz="1800" b="1" i="0" u="none" strike="noStrike" dirty="0">
                <a:effectLst/>
                <a:latin typeface="Calibri Light" panose="020F0302020204030204" pitchFamily="34" charset="0"/>
              </a:rPr>
              <a:t>Security Guard</a:t>
            </a:r>
            <a:r>
              <a:rPr lang="en-CA" sz="1800" b="0" i="0" u="none" strike="noStrike" dirty="0">
                <a:effectLst/>
                <a:latin typeface="Calibri Light" panose="020F0302020204030204" pitchFamily="34" charset="0"/>
              </a:rPr>
              <a:t> you cannot share that information with anyone who is not authorised. Even if you quit working there you cannot share companies secret with anyone.</a:t>
            </a:r>
          </a:p>
          <a:p>
            <a:pPr algn="just"/>
            <a:endParaRPr lang="en-US" sz="1800" dirty="0">
              <a:latin typeface="Calibri Light" panose="020F0302020204030204" pitchFamily="34" charset="0"/>
            </a:endParaRPr>
          </a:p>
        </p:txBody>
      </p:sp>
      <p:pic>
        <p:nvPicPr>
          <p:cNvPr id="4" name="Picture 3">
            <a:extLst>
              <a:ext uri="{FF2B5EF4-FFF2-40B4-BE49-F238E27FC236}">
                <a16:creationId xmlns:a16="http://schemas.microsoft.com/office/drawing/2014/main" id="{BA8AD0A1-DF83-48F8-AF67-CAE2EA255719}"/>
              </a:ext>
            </a:extLst>
          </p:cNvPr>
          <p:cNvPicPr>
            <a:picLocks noChangeAspect="1"/>
          </p:cNvPicPr>
          <p:nvPr/>
        </p:nvPicPr>
        <p:blipFill rotWithShape="1">
          <a:blip r:embed="rId2"/>
          <a:srcRect l="21509" r="9462"/>
          <a:stretch/>
        </p:blipFill>
        <p:spPr>
          <a:xfrm>
            <a:off x="1007196" y="2265037"/>
            <a:ext cx="5088800" cy="3907158"/>
          </a:xfrm>
          <a:prstGeom prst="rect">
            <a:avLst/>
          </a:prstGeom>
        </p:spPr>
      </p:pic>
    </p:spTree>
    <p:extLst>
      <p:ext uri="{BB962C8B-B14F-4D97-AF65-F5344CB8AC3E}">
        <p14:creationId xmlns:p14="http://schemas.microsoft.com/office/powerpoint/2010/main" val="360316575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7391DC-6759-C7D0-F35C-FE8576D0E257}"/>
              </a:ext>
            </a:extLst>
          </p:cNvPr>
          <p:cNvSpPr>
            <a:spLocks noGrp="1"/>
          </p:cNvSpPr>
          <p:nvPr>
            <p:ph type="title"/>
          </p:nvPr>
        </p:nvSpPr>
        <p:spPr>
          <a:xfrm>
            <a:off x="1069848" y="484632"/>
            <a:ext cx="10058400" cy="777009"/>
          </a:xfrm>
        </p:spPr>
        <p:txBody>
          <a:bodyPr>
            <a:normAutofit fontScale="90000"/>
          </a:bodyPr>
          <a:lstStyle/>
          <a:p>
            <a:r>
              <a:rPr lang="en-CA" i="0" u="none" strike="noStrike" dirty="0">
                <a:effectLst/>
              </a:rPr>
              <a:t>SECURITY OF PEOPLE</a:t>
            </a:r>
            <a:endParaRPr lang="en-US" sz="5400" dirty="0"/>
          </a:p>
        </p:txBody>
      </p:sp>
      <p:sp>
        <p:nvSpPr>
          <p:cNvPr id="3" name="Content Placeholder 2">
            <a:extLst>
              <a:ext uri="{FF2B5EF4-FFF2-40B4-BE49-F238E27FC236}">
                <a16:creationId xmlns:a16="http://schemas.microsoft.com/office/drawing/2014/main" id="{FD36D8D0-76BA-39C3-04A2-49816FCCEAC9}"/>
              </a:ext>
            </a:extLst>
          </p:cNvPr>
          <p:cNvSpPr>
            <a:spLocks noGrp="1"/>
          </p:cNvSpPr>
          <p:nvPr>
            <p:ph idx="1"/>
          </p:nvPr>
        </p:nvSpPr>
        <p:spPr>
          <a:xfrm>
            <a:off x="6354501" y="1134318"/>
            <a:ext cx="5521124" cy="5239049"/>
          </a:xfrm>
        </p:spPr>
        <p:txBody>
          <a:bodyPr anchor="ctr">
            <a:noAutofit/>
          </a:bodyPr>
          <a:lstStyle/>
          <a:p>
            <a:pPr algn="just" rtl="0">
              <a:spcBef>
                <a:spcPts val="0"/>
              </a:spcBef>
              <a:spcAft>
                <a:spcPts val="1200"/>
              </a:spcAft>
            </a:pPr>
            <a:r>
              <a:rPr lang="en-CA" sz="1800" b="0" i="0" u="none" strike="noStrike" dirty="0">
                <a:effectLst/>
                <a:latin typeface="Calibri Light" panose="020F0302020204030204" pitchFamily="34" charset="0"/>
              </a:rPr>
              <a:t>Security of people is one of main job function as a security guard. There are several ways in which a security guard can provide protection to people at their site or place of assignment. It is of paramount importance that a security guard be able to deal with situations or incidents that affect the safety and well-being of all. </a:t>
            </a:r>
          </a:p>
          <a:p>
            <a:pPr algn="just" rtl="0">
              <a:spcBef>
                <a:spcPts val="0"/>
              </a:spcBef>
              <a:spcAft>
                <a:spcPts val="1200"/>
              </a:spcAft>
            </a:pPr>
            <a:r>
              <a:rPr lang="en-CA" sz="1800" b="0" i="0" u="none" strike="noStrike" dirty="0">
                <a:effectLst/>
                <a:latin typeface="Calibri Light" panose="020F0302020204030204" pitchFamily="34" charset="0"/>
              </a:rPr>
              <a:t>Some of key elements of working on this job are </a:t>
            </a:r>
            <a:r>
              <a:rPr lang="en-CA" sz="1800" dirty="0">
                <a:effectLst/>
                <a:latin typeface="Calibri Light" panose="020F0302020204030204" pitchFamily="34" charset="0"/>
                <a:ea typeface="Arial" panose="020B0604020202020204" pitchFamily="34" charset="0"/>
              </a:rPr>
              <a:t>Being able to deal with emergencies such as fires, smoke, on site incidents and other abnormal conditions that impact the safety and security</a:t>
            </a:r>
            <a:r>
              <a:rPr lang="en-CA" sz="1800" dirty="0">
                <a:effectLst/>
                <a:latin typeface="Calibri Light" panose="020F0302020204030204" pitchFamily="34" charset="0"/>
              </a:rPr>
              <a:t> </a:t>
            </a:r>
            <a:endParaRPr lang="en-CA" sz="1800" dirty="0">
              <a:latin typeface="Calibri Light" panose="020F0302020204030204" pitchFamily="34" charset="0"/>
            </a:endParaRPr>
          </a:p>
          <a:p>
            <a:pPr algn="just" rtl="0">
              <a:spcBef>
                <a:spcPts val="0"/>
              </a:spcBef>
              <a:spcAft>
                <a:spcPts val="1200"/>
              </a:spcAft>
            </a:pPr>
            <a:r>
              <a:rPr lang="en-CA" sz="1800" dirty="0">
                <a:effectLst/>
                <a:latin typeface="Calibri Light" panose="020F0302020204030204" pitchFamily="34" charset="0"/>
                <a:ea typeface="Arial" panose="020B0604020202020204" pitchFamily="34" charset="0"/>
              </a:rPr>
              <a:t>A security guard will be expected to know and understand the proper way these situations need to be handled. Being able to understand fire suppression systems and know the principals of fire prevention and detections will play a vital role in the proper activation of procedures designed to address these issues before they can adversely affect the people in the facility.</a:t>
            </a:r>
            <a:r>
              <a:rPr lang="en-CA" sz="1800" dirty="0">
                <a:effectLst/>
                <a:latin typeface="Calibri Light" panose="020F0302020204030204" pitchFamily="34" charset="0"/>
              </a:rPr>
              <a:t> </a:t>
            </a:r>
            <a:br>
              <a:rPr lang="en-CA" sz="1800" dirty="0">
                <a:latin typeface="Calibri Light" panose="020F0302020204030204" pitchFamily="34" charset="0"/>
              </a:rPr>
            </a:br>
            <a:br>
              <a:rPr lang="en-CA" sz="1800" dirty="0">
                <a:latin typeface="Calibri Light" panose="020F0302020204030204" pitchFamily="34" charset="0"/>
              </a:rPr>
            </a:br>
            <a:endParaRPr lang="en-US" sz="1800" dirty="0">
              <a:latin typeface="Calibri Light" panose="020F0302020204030204" pitchFamily="34" charset="0"/>
            </a:endParaRPr>
          </a:p>
        </p:txBody>
      </p:sp>
      <p:pic>
        <p:nvPicPr>
          <p:cNvPr id="4" name="Picture 3">
            <a:extLst>
              <a:ext uri="{FF2B5EF4-FFF2-40B4-BE49-F238E27FC236}">
                <a16:creationId xmlns:a16="http://schemas.microsoft.com/office/drawing/2014/main" id="{0DFFE0EA-E7BD-4296-BF08-EE14E948934B}"/>
              </a:ext>
            </a:extLst>
          </p:cNvPr>
          <p:cNvPicPr>
            <a:picLocks noChangeAspect="1"/>
          </p:cNvPicPr>
          <p:nvPr/>
        </p:nvPicPr>
        <p:blipFill rotWithShape="1">
          <a:blip r:embed="rId2"/>
          <a:srcRect r="19573" b="-3"/>
          <a:stretch/>
        </p:blipFill>
        <p:spPr>
          <a:xfrm>
            <a:off x="1007196" y="2265037"/>
            <a:ext cx="5088800" cy="3907158"/>
          </a:xfrm>
          <a:prstGeom prst="rect">
            <a:avLst/>
          </a:prstGeom>
        </p:spPr>
      </p:pic>
    </p:spTree>
    <p:extLst>
      <p:ext uri="{BB962C8B-B14F-4D97-AF65-F5344CB8AC3E}">
        <p14:creationId xmlns:p14="http://schemas.microsoft.com/office/powerpoint/2010/main" val="203621189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A584F9-7E03-F058-3063-D16FDD93388A}"/>
              </a:ext>
            </a:extLst>
          </p:cNvPr>
          <p:cNvSpPr>
            <a:spLocks noGrp="1"/>
          </p:cNvSpPr>
          <p:nvPr>
            <p:ph type="title"/>
          </p:nvPr>
        </p:nvSpPr>
        <p:spPr>
          <a:xfrm>
            <a:off x="481013" y="3752849"/>
            <a:ext cx="3290887" cy="2452687"/>
          </a:xfrm>
        </p:spPr>
        <p:txBody>
          <a:bodyPr anchor="ctr">
            <a:normAutofit/>
          </a:bodyPr>
          <a:lstStyle/>
          <a:p>
            <a:r>
              <a:rPr lang="en-CA" sz="4800" i="0" u="none" strike="noStrike" dirty="0">
                <a:effectLst/>
              </a:rPr>
              <a:t>SECURITY OF PEOPLE</a:t>
            </a:r>
            <a:endParaRPr lang="en-US" sz="4800" dirty="0"/>
          </a:p>
        </p:txBody>
      </p:sp>
      <p:sp>
        <p:nvSpPr>
          <p:cNvPr id="3" name="Content Placeholder 2">
            <a:extLst>
              <a:ext uri="{FF2B5EF4-FFF2-40B4-BE49-F238E27FC236}">
                <a16:creationId xmlns:a16="http://schemas.microsoft.com/office/drawing/2014/main" id="{F9D20784-351C-4A80-7F8D-974749BF4B58}"/>
              </a:ext>
            </a:extLst>
          </p:cNvPr>
          <p:cNvSpPr>
            <a:spLocks noGrp="1"/>
          </p:cNvSpPr>
          <p:nvPr>
            <p:ph idx="1"/>
          </p:nvPr>
        </p:nvSpPr>
        <p:spPr>
          <a:xfrm>
            <a:off x="3942628" y="3842796"/>
            <a:ext cx="7485413" cy="2798840"/>
          </a:xfrm>
        </p:spPr>
        <p:txBody>
          <a:bodyPr anchor="ctr">
            <a:noAutofit/>
          </a:bodyPr>
          <a:lstStyle/>
          <a:p>
            <a:pPr algn="just"/>
            <a:r>
              <a:rPr lang="en-CA" sz="1800" dirty="0">
                <a:effectLst/>
                <a:latin typeface="Calibri Light" panose="020F0302020204030204" pitchFamily="34" charset="0"/>
                <a:ea typeface="Arial" panose="020B0604020202020204" pitchFamily="34" charset="0"/>
              </a:rPr>
              <a:t>Groups or individuals who act in an unruly manner and/or violate the rules and regulations. They pose a threat to both themselves and the people within the facility. The security guard on site is usually the first person expected to address these groups or individuals and properly manage the situation before an incident can occur. Being able to deal with crowds and effective control of them will be an expectation in this line of work. </a:t>
            </a:r>
          </a:p>
          <a:p>
            <a:pPr algn="just"/>
            <a:endParaRPr lang="en-CA" sz="1800" dirty="0">
              <a:effectLst/>
              <a:latin typeface="Calibri Light" panose="020F0302020204030204" pitchFamily="34" charset="0"/>
              <a:ea typeface="Arial" panose="020B0604020202020204" pitchFamily="34" charset="0"/>
            </a:endParaRPr>
          </a:p>
          <a:p>
            <a:pPr marL="10160" marR="30480" indent="-6350" algn="just">
              <a:spcAft>
                <a:spcPts val="55"/>
              </a:spcAft>
            </a:pPr>
            <a:r>
              <a:rPr lang="en-CA" sz="1800" dirty="0">
                <a:effectLst/>
                <a:latin typeface="Calibri Light" panose="020F0302020204030204" pitchFamily="34" charset="0"/>
                <a:ea typeface="Arial" panose="020B0604020202020204" pitchFamily="34" charset="0"/>
              </a:rPr>
              <a:t> The ability to deal with injuries and understanding the places where injuries could occur and the situation where they could occur will be expected of a security guard. The safety of tenants and patrons of a facility can depend on a security guards’ ability to identify risks and report on them effectively and take corrective action when applicable. </a:t>
            </a:r>
          </a:p>
          <a:p>
            <a:pPr marL="0" marR="31115" indent="0" algn="just">
              <a:spcAft>
                <a:spcPts val="55"/>
              </a:spcAft>
              <a:buNone/>
            </a:pPr>
            <a:endParaRPr lang="en-US" sz="1800" dirty="0">
              <a:latin typeface="Calibri Light" panose="020F0302020204030204" pitchFamily="34" charset="0"/>
            </a:endParaRPr>
          </a:p>
        </p:txBody>
      </p:sp>
      <p:pic>
        <p:nvPicPr>
          <p:cNvPr id="4" name="Picture 3">
            <a:extLst>
              <a:ext uri="{FF2B5EF4-FFF2-40B4-BE49-F238E27FC236}">
                <a16:creationId xmlns:a16="http://schemas.microsoft.com/office/drawing/2014/main" id="{DB84F308-E644-433B-BF15-B43D5C4226DD}"/>
              </a:ext>
            </a:extLst>
          </p:cNvPr>
          <p:cNvPicPr>
            <a:picLocks noChangeAspect="1"/>
          </p:cNvPicPr>
          <p:nvPr/>
        </p:nvPicPr>
        <p:blipFill rotWithShape="1">
          <a:blip r:embed="rId2"/>
          <a:srcRect t="4094" b="51149"/>
          <a:stretch/>
        </p:blipFill>
        <p:spPr>
          <a:xfrm>
            <a:off x="20" y="11"/>
            <a:ext cx="12191980" cy="3428990"/>
          </a:xfrm>
          <a:custGeom>
            <a:avLst/>
            <a:gdLst/>
            <a:ahLst/>
            <a:cxnLst/>
            <a:rect l="l" t="t" r="r" b="b"/>
            <a:pathLst>
              <a:path w="12192000" h="3692092">
                <a:moveTo>
                  <a:pt x="0" y="0"/>
                </a:moveTo>
                <a:lnTo>
                  <a:pt x="12192000" y="0"/>
                </a:lnTo>
                <a:lnTo>
                  <a:pt x="12192000" y="3504824"/>
                </a:lnTo>
                <a:lnTo>
                  <a:pt x="12024691" y="3517794"/>
                </a:lnTo>
                <a:cubicBezTo>
                  <a:pt x="8077523" y="3783195"/>
                  <a:pt x="4094678" y="3026959"/>
                  <a:pt x="160485" y="3663863"/>
                </a:cubicBezTo>
                <a:lnTo>
                  <a:pt x="0" y="3692092"/>
                </a:lnTo>
                <a:close/>
              </a:path>
            </a:pathLst>
          </a:custGeom>
        </p:spPr>
      </p:pic>
    </p:spTree>
    <p:extLst>
      <p:ext uri="{BB962C8B-B14F-4D97-AF65-F5344CB8AC3E}">
        <p14:creationId xmlns:p14="http://schemas.microsoft.com/office/powerpoint/2010/main" val="209312973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A8FBC7-4C9F-F85C-8B73-FC3371FD4022}"/>
              </a:ext>
            </a:extLst>
          </p:cNvPr>
          <p:cNvSpPr>
            <a:spLocks noGrp="1"/>
          </p:cNvSpPr>
          <p:nvPr>
            <p:ph type="title"/>
          </p:nvPr>
        </p:nvSpPr>
        <p:spPr>
          <a:xfrm>
            <a:off x="1069848" y="484632"/>
            <a:ext cx="10058400" cy="1193697"/>
          </a:xfrm>
        </p:spPr>
        <p:txBody>
          <a:bodyPr>
            <a:normAutofit/>
          </a:bodyPr>
          <a:lstStyle/>
          <a:p>
            <a:r>
              <a:rPr lang="en-CA" sz="4800" b="1" i="0" u="none" strike="noStrike" dirty="0">
                <a:effectLst/>
              </a:rPr>
              <a:t>Security Of People</a:t>
            </a:r>
            <a:endParaRPr lang="en-US" sz="4800" dirty="0"/>
          </a:p>
        </p:txBody>
      </p:sp>
      <p:sp>
        <p:nvSpPr>
          <p:cNvPr id="3" name="Content Placeholder 2">
            <a:extLst>
              <a:ext uri="{FF2B5EF4-FFF2-40B4-BE49-F238E27FC236}">
                <a16:creationId xmlns:a16="http://schemas.microsoft.com/office/drawing/2014/main" id="{1FAB1B2B-E95D-997A-E3F7-EB9003F5DF52}"/>
              </a:ext>
            </a:extLst>
          </p:cNvPr>
          <p:cNvSpPr>
            <a:spLocks noGrp="1"/>
          </p:cNvSpPr>
          <p:nvPr>
            <p:ph idx="1"/>
          </p:nvPr>
        </p:nvSpPr>
        <p:spPr/>
        <p:txBody>
          <a:bodyPr>
            <a:normAutofit/>
          </a:bodyPr>
          <a:lstStyle/>
          <a:p>
            <a:r>
              <a:rPr lang="en-CA" sz="1800" dirty="0">
                <a:effectLst/>
                <a:latin typeface="Calibri Light" panose="020F0302020204030204" pitchFamily="34" charset="0"/>
                <a:ea typeface="Arial" panose="020B0604020202020204" pitchFamily="34" charset="0"/>
              </a:rPr>
              <a:t>Every site has a unique set of instructions that are related to that particular property. There is a very critical need to be familiar with the layout and procedures related to the site. There are several key elements to this. Every site has a set of operating procedures commonly referred to as ‘Standard Operating Procedures’ or ‘Post Orders’ – The information contained here provides important information such as specific instructions to be followed in the event of an emergency, phone numbers of emergency services and client contacts that need to be notified in the event of an incident on site</a:t>
            </a:r>
            <a:r>
              <a:rPr lang="en-CA" sz="1800" dirty="0">
                <a:effectLst/>
                <a:latin typeface="Calibri Light" panose="020F0302020204030204" pitchFamily="34" charset="0"/>
              </a:rPr>
              <a:t> </a:t>
            </a:r>
          </a:p>
          <a:p>
            <a:endParaRPr lang="en-CA" sz="1800" dirty="0">
              <a:effectLst/>
              <a:latin typeface="Calibri Light" panose="020F0302020204030204" pitchFamily="34" charset="0"/>
            </a:endParaRPr>
          </a:p>
          <a:p>
            <a:r>
              <a:rPr lang="en-CA" sz="1800" dirty="0">
                <a:effectLst/>
                <a:latin typeface="Calibri Light" panose="020F0302020204030204" pitchFamily="34" charset="0"/>
                <a:ea typeface="Arial" panose="020B0604020202020204" pitchFamily="34" charset="0"/>
              </a:rPr>
              <a:t>Emergency evacuations of a property may be required due to an emergency on site, security officers assigned to the property will usually be responsible for activating the required procedures and measures if an emergency has taken place and the evacuation of the property needs to be carried out. Security guards are required to know and understand the associated methods to be followed and act decisively should the need arise. </a:t>
            </a:r>
          </a:p>
          <a:p>
            <a:endParaRPr lang="en-CA" sz="1800" dirty="0">
              <a:effectLst/>
              <a:latin typeface="Calibri Light" panose="020F0302020204030204" pitchFamily="34" charset="0"/>
              <a:ea typeface="Arial" panose="020B0604020202020204" pitchFamily="34" charset="0"/>
            </a:endParaRPr>
          </a:p>
          <a:p>
            <a:endParaRPr lang="en-US" sz="1800" dirty="0">
              <a:latin typeface="Calibri Light" panose="020F0302020204030204" pitchFamily="34" charset="0"/>
            </a:endParaRPr>
          </a:p>
        </p:txBody>
      </p:sp>
    </p:spTree>
    <p:extLst>
      <p:ext uri="{BB962C8B-B14F-4D97-AF65-F5344CB8AC3E}">
        <p14:creationId xmlns:p14="http://schemas.microsoft.com/office/powerpoint/2010/main" val="313845135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109808-1C48-06E3-6769-00BECE5CEAE8}"/>
              </a:ext>
            </a:extLst>
          </p:cNvPr>
          <p:cNvSpPr>
            <a:spLocks noGrp="1"/>
          </p:cNvSpPr>
          <p:nvPr>
            <p:ph type="title"/>
          </p:nvPr>
        </p:nvSpPr>
        <p:spPr>
          <a:xfrm>
            <a:off x="913775" y="618517"/>
            <a:ext cx="10364451" cy="770445"/>
          </a:xfrm>
        </p:spPr>
        <p:txBody>
          <a:bodyPr>
            <a:normAutofit/>
          </a:bodyPr>
          <a:lstStyle/>
          <a:p>
            <a:r>
              <a:rPr lang="en-CA" sz="4800" b="1" i="0" u="none" strike="noStrike" dirty="0">
                <a:effectLst/>
              </a:rPr>
              <a:t>Security Of People</a:t>
            </a:r>
            <a:endParaRPr lang="en-US" sz="4800" dirty="0"/>
          </a:p>
        </p:txBody>
      </p:sp>
      <p:sp>
        <p:nvSpPr>
          <p:cNvPr id="3" name="Content Placeholder 2">
            <a:extLst>
              <a:ext uri="{FF2B5EF4-FFF2-40B4-BE49-F238E27FC236}">
                <a16:creationId xmlns:a16="http://schemas.microsoft.com/office/drawing/2014/main" id="{3E125858-7893-7B86-40C1-9410958C8EBC}"/>
              </a:ext>
            </a:extLst>
          </p:cNvPr>
          <p:cNvSpPr>
            <a:spLocks noGrp="1"/>
          </p:cNvSpPr>
          <p:nvPr>
            <p:ph idx="1"/>
          </p:nvPr>
        </p:nvSpPr>
        <p:spPr>
          <a:xfrm>
            <a:off x="913775" y="1713053"/>
            <a:ext cx="10364452" cy="4699322"/>
          </a:xfrm>
        </p:spPr>
        <p:txBody>
          <a:bodyPr>
            <a:normAutofit/>
          </a:bodyPr>
          <a:lstStyle/>
          <a:p>
            <a:pPr algn="just"/>
            <a:r>
              <a:rPr lang="en-CA" sz="1800" dirty="0">
                <a:effectLst/>
                <a:latin typeface="Calibri Light" panose="020F0302020204030204" pitchFamily="34" charset="0"/>
                <a:ea typeface="Arial" panose="020B0604020202020204" pitchFamily="34" charset="0"/>
              </a:rPr>
              <a:t>One of the most common type of duties related to the protection of people comes through the ability to effectively control access to the property. A security guard is required to have a good understanding of access control systems and understand the procedures related to checking identification and verifying a person’s right to be on the premise</a:t>
            </a:r>
            <a:r>
              <a:rPr lang="en-CA" sz="1800" dirty="0">
                <a:effectLst/>
                <a:latin typeface="Calibri Light" panose="020F0302020204030204" pitchFamily="34" charset="0"/>
              </a:rPr>
              <a:t> </a:t>
            </a:r>
          </a:p>
          <a:p>
            <a:pPr algn="just"/>
            <a:r>
              <a:rPr lang="en-CA" sz="1800" dirty="0">
                <a:effectLst/>
                <a:latin typeface="Calibri Light" panose="020F0302020204030204" pitchFamily="34" charset="0"/>
                <a:ea typeface="Arial" panose="020B0604020202020204" pitchFamily="34" charset="0"/>
              </a:rPr>
              <a:t>A security guard assigned to an account where an elevator or escalator is operational should have a good working knowledge of the way they are operated. </a:t>
            </a:r>
            <a:r>
              <a:rPr lang="en-CA" sz="1800" dirty="0">
                <a:latin typeface="Calibri Light" panose="020F0302020204030204" pitchFamily="34" charset="0"/>
                <a:ea typeface="Arial" panose="020B0604020202020204" pitchFamily="34" charset="0"/>
              </a:rPr>
              <a:t>a </a:t>
            </a:r>
            <a:r>
              <a:rPr lang="en-CA" sz="1800" dirty="0">
                <a:effectLst/>
                <a:latin typeface="Calibri Light" panose="020F0302020204030204" pitchFamily="34" charset="0"/>
                <a:ea typeface="Arial" panose="020B0604020202020204" pitchFamily="34" charset="0"/>
              </a:rPr>
              <a:t>Security guards should check the site operating procedures and learn the location of the elevator and/or escalator control unit and know what procedures are to be followed in the event of an emergency. </a:t>
            </a:r>
          </a:p>
          <a:p>
            <a:pPr algn="just"/>
            <a:endParaRPr lang="en-CA" sz="1800" dirty="0">
              <a:effectLst/>
              <a:latin typeface="Calibri Light" panose="020F0302020204030204" pitchFamily="34" charset="0"/>
            </a:endParaRPr>
          </a:p>
          <a:p>
            <a:pPr algn="just"/>
            <a:r>
              <a:rPr lang="en-CA" sz="1800" dirty="0">
                <a:effectLst/>
                <a:latin typeface="Calibri Light" panose="020F0302020204030204" pitchFamily="34" charset="0"/>
                <a:ea typeface="Arial" panose="020B0604020202020204" pitchFamily="34" charset="0"/>
              </a:rPr>
              <a:t>The security guard must be prepared to assist the tenants and patrons at a site in several ways, such as controlling access to responding to on site emergencies. The guard is the first contact in most occurrences at a facility. The ability to follow procedures and act decisively when dealing with situations that arise will greatly impact the outcome and ensure that the safety and security of people is always given its due priority. </a:t>
            </a:r>
          </a:p>
          <a:p>
            <a:pPr algn="just"/>
            <a:endParaRPr lang="en-US" sz="1800" dirty="0">
              <a:latin typeface="Calibri Light" panose="020F0302020204030204" pitchFamily="34" charset="0"/>
            </a:endParaRPr>
          </a:p>
        </p:txBody>
      </p:sp>
    </p:spTree>
    <p:extLst>
      <p:ext uri="{BB962C8B-B14F-4D97-AF65-F5344CB8AC3E}">
        <p14:creationId xmlns:p14="http://schemas.microsoft.com/office/powerpoint/2010/main" val="178208630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FB7896-EAA0-42C5-C8E1-A0F4363A1565}"/>
              </a:ext>
            </a:extLst>
          </p:cNvPr>
          <p:cNvSpPr>
            <a:spLocks noGrp="1"/>
          </p:cNvSpPr>
          <p:nvPr>
            <p:ph type="title"/>
          </p:nvPr>
        </p:nvSpPr>
        <p:spPr>
          <a:xfrm>
            <a:off x="913775" y="248854"/>
            <a:ext cx="10364451" cy="596098"/>
          </a:xfrm>
        </p:spPr>
        <p:txBody>
          <a:bodyPr>
            <a:noAutofit/>
          </a:bodyPr>
          <a:lstStyle/>
          <a:p>
            <a:r>
              <a:rPr lang="en-CA" sz="4800" b="1" i="0" u="none" strike="noStrike" dirty="0">
                <a:effectLst/>
              </a:rPr>
              <a:t>Security Of People</a:t>
            </a:r>
            <a:endParaRPr lang="en-US" sz="4800" dirty="0"/>
          </a:p>
        </p:txBody>
      </p:sp>
      <p:sp>
        <p:nvSpPr>
          <p:cNvPr id="3" name="Content Placeholder 2">
            <a:extLst>
              <a:ext uri="{FF2B5EF4-FFF2-40B4-BE49-F238E27FC236}">
                <a16:creationId xmlns:a16="http://schemas.microsoft.com/office/drawing/2014/main" id="{5794F4AF-06B0-DA19-919E-99320CF14AFB}"/>
              </a:ext>
            </a:extLst>
          </p:cNvPr>
          <p:cNvSpPr>
            <a:spLocks noGrp="1"/>
          </p:cNvSpPr>
          <p:nvPr>
            <p:ph idx="1"/>
          </p:nvPr>
        </p:nvSpPr>
        <p:spPr>
          <a:xfrm>
            <a:off x="913775" y="1377388"/>
            <a:ext cx="10364452" cy="4328932"/>
          </a:xfrm>
        </p:spPr>
        <p:txBody>
          <a:bodyPr>
            <a:normAutofit/>
          </a:bodyPr>
          <a:lstStyle/>
          <a:p>
            <a:pPr marL="10160" marR="30480" indent="-6350" algn="just">
              <a:lnSpc>
                <a:spcPct val="103000"/>
              </a:lnSpc>
              <a:spcAft>
                <a:spcPts val="55"/>
              </a:spcAft>
            </a:pPr>
            <a:r>
              <a:rPr lang="en-CA" sz="1800" dirty="0">
                <a:effectLst/>
                <a:latin typeface="Calibri Light" panose="020F0302020204030204" pitchFamily="34" charset="0"/>
                <a:ea typeface="Arial" panose="020B0604020202020204" pitchFamily="34" charset="0"/>
              </a:rPr>
              <a:t>One of the major duties of security staff will include conducting patrols of the premise. Security guards will be responsible for patrolling both the interior and the exterior of the building. Security guards will need to understand and properly conduct patrols at the site by following proper procedures and methods. Security will need to know how to operate punch clocks and follow their procedures as part of their patrols.</a:t>
            </a:r>
          </a:p>
          <a:p>
            <a:pPr marL="10160" marR="30480" indent="-6350" algn="just">
              <a:lnSpc>
                <a:spcPct val="103000"/>
              </a:lnSpc>
              <a:spcAft>
                <a:spcPts val="55"/>
              </a:spcAft>
            </a:pPr>
            <a:r>
              <a:rPr lang="en-CA" sz="1800" dirty="0">
                <a:effectLst/>
                <a:latin typeface="Calibri Light" panose="020F0302020204030204" pitchFamily="34" charset="0"/>
              </a:rPr>
              <a:t> </a:t>
            </a:r>
            <a:r>
              <a:rPr lang="en-CA" sz="1800" dirty="0">
                <a:effectLst/>
                <a:latin typeface="Calibri Light" panose="020F0302020204030204" pitchFamily="34" charset="0"/>
                <a:ea typeface="Arial" panose="020B0604020202020204" pitchFamily="34" charset="0"/>
              </a:rPr>
              <a:t>In the process of completion of their duties, security guards will be responsible for items that might become lost or get found. As such security guards must be able to follow lost and found procedures as set out by the client. This might include maintaining a log that records where an item was found, by whom and the time or might record who picked it up or reported an item lost. Procedures will vary from site to site and on-site training will be required on the specifics that need to be followed</a:t>
            </a:r>
            <a:r>
              <a:rPr lang="en-CA" sz="1800" dirty="0">
                <a:effectLst/>
                <a:latin typeface="Calibri Light" panose="020F0302020204030204" pitchFamily="34" charset="0"/>
              </a:rPr>
              <a:t> </a:t>
            </a:r>
          </a:p>
          <a:p>
            <a:pPr marL="10160" marR="30480" indent="-6350" algn="just">
              <a:lnSpc>
                <a:spcPct val="103000"/>
              </a:lnSpc>
              <a:spcAft>
                <a:spcPts val="55"/>
              </a:spcAft>
            </a:pPr>
            <a:endParaRPr lang="en-US" sz="1800" dirty="0">
              <a:latin typeface="Calibri Light" panose="020F0302020204030204" pitchFamily="34" charset="0"/>
            </a:endParaRPr>
          </a:p>
        </p:txBody>
      </p:sp>
    </p:spTree>
    <p:extLst>
      <p:ext uri="{BB962C8B-B14F-4D97-AF65-F5344CB8AC3E}">
        <p14:creationId xmlns:p14="http://schemas.microsoft.com/office/powerpoint/2010/main" val="16673835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221F1C-AA66-6004-D090-ECA0731FFBBF}"/>
              </a:ext>
            </a:extLst>
          </p:cNvPr>
          <p:cNvSpPr>
            <a:spLocks noGrp="1"/>
          </p:cNvSpPr>
          <p:nvPr>
            <p:ph type="title"/>
          </p:nvPr>
        </p:nvSpPr>
        <p:spPr>
          <a:xfrm>
            <a:off x="1169043" y="578734"/>
            <a:ext cx="10109181" cy="578734"/>
          </a:xfrm>
        </p:spPr>
        <p:txBody>
          <a:bodyPr>
            <a:noAutofit/>
          </a:bodyPr>
          <a:lstStyle/>
          <a:p>
            <a:r>
              <a:rPr lang="en-CA" sz="4800" b="1" dirty="0">
                <a:effectLst/>
                <a:uFill>
                  <a:solidFill>
                    <a:srgbClr val="000000"/>
                  </a:solidFill>
                </a:uFill>
                <a:ea typeface="Arial" panose="020B0604020202020204" pitchFamily="34" charset="0"/>
                <a:cs typeface="Arial" panose="020B0604020202020204" pitchFamily="34" charset="0"/>
              </a:rPr>
              <a:t>SECURITY OF INFORMATION</a:t>
            </a:r>
            <a:endParaRPr lang="en-US" sz="4800" dirty="0">
              <a:cs typeface="Arial" panose="020B0604020202020204" pitchFamily="34" charset="0"/>
            </a:endParaRPr>
          </a:p>
        </p:txBody>
      </p:sp>
      <p:sp>
        <p:nvSpPr>
          <p:cNvPr id="3" name="Content Placeholder 2">
            <a:extLst>
              <a:ext uri="{FF2B5EF4-FFF2-40B4-BE49-F238E27FC236}">
                <a16:creationId xmlns:a16="http://schemas.microsoft.com/office/drawing/2014/main" id="{B034FF1D-027B-8C4D-C036-B3EFC637F295}"/>
              </a:ext>
            </a:extLst>
          </p:cNvPr>
          <p:cNvSpPr>
            <a:spLocks noGrp="1"/>
          </p:cNvSpPr>
          <p:nvPr>
            <p:ph idx="1"/>
          </p:nvPr>
        </p:nvSpPr>
        <p:spPr>
          <a:xfrm>
            <a:off x="913775" y="1551009"/>
            <a:ext cx="10364452" cy="4728258"/>
          </a:xfrm>
        </p:spPr>
        <p:txBody>
          <a:bodyPr>
            <a:normAutofit fontScale="92500" lnSpcReduction="10000"/>
          </a:bodyPr>
          <a:lstStyle/>
          <a:p>
            <a:pPr marL="0" indent="0" algn="just">
              <a:buNone/>
            </a:pPr>
            <a:r>
              <a:rPr lang="en-CA" sz="1800" dirty="0">
                <a:effectLst/>
                <a:latin typeface="Calibri Light" panose="020F0302020204030204" pitchFamily="34" charset="0"/>
                <a:ea typeface="Arial" panose="020B0604020202020204" pitchFamily="34" charset="0"/>
              </a:rPr>
              <a:t>The third area under major protection responsibilities of a security guard would be the need to protect information. In the information era that we are in the value of information and the need for confidentiality and protection of that information has never been more prevalent. A security guard is expected to have a full understanding of the need for confidentiality of information. </a:t>
            </a:r>
          </a:p>
          <a:p>
            <a:pPr marL="0" marR="30480" lvl="0" indent="0" algn="just" fontAlgn="base">
              <a:lnSpc>
                <a:spcPct val="104000"/>
              </a:lnSpc>
              <a:spcAft>
                <a:spcPts val="30"/>
              </a:spcAft>
              <a:buClr>
                <a:srgbClr val="000000"/>
              </a:buClr>
              <a:buSzPts val="1100"/>
              <a:buNone/>
            </a:pPr>
            <a:r>
              <a:rPr lang="en-CA" sz="1800" u="none" strike="noStrike" dirty="0">
                <a:effectLst/>
                <a:uFill>
                  <a:solidFill>
                    <a:srgbClr val="000000"/>
                  </a:solidFill>
                </a:uFill>
                <a:latin typeface="Calibri Light" panose="020F0302020204030204" pitchFamily="34" charset="0"/>
                <a:ea typeface="Arial" panose="020B0604020202020204" pitchFamily="34" charset="0"/>
                <a:cs typeface="Arial" panose="020B0604020202020204" pitchFamily="34" charset="0"/>
              </a:rPr>
              <a:t>Security guards should not discuss information about suspects with other not involved in the incident. This especially includes family and a spouse of the suspect. </a:t>
            </a:r>
          </a:p>
          <a:p>
            <a:pPr marL="0" marR="30480" lvl="0" indent="0" algn="just" fontAlgn="base">
              <a:lnSpc>
                <a:spcPct val="104000"/>
              </a:lnSpc>
              <a:spcAft>
                <a:spcPts val="30"/>
              </a:spcAft>
              <a:buClr>
                <a:srgbClr val="000000"/>
              </a:buClr>
              <a:buSzPts val="1100"/>
              <a:buNone/>
            </a:pPr>
            <a:r>
              <a:rPr lang="en-CA" sz="1800" u="none" strike="noStrike" dirty="0">
                <a:effectLst/>
                <a:uFill>
                  <a:solidFill>
                    <a:srgbClr val="000000"/>
                  </a:solidFill>
                </a:uFill>
                <a:latin typeface="Calibri Light" panose="020F0302020204030204" pitchFamily="34" charset="0"/>
                <a:ea typeface="Arial" panose="020B0604020202020204" pitchFamily="34" charset="0"/>
                <a:cs typeface="Arial" panose="020B0604020202020204" pitchFamily="34" charset="0"/>
              </a:rPr>
              <a:t>Site information should not be shared with anyone not authorized to have that information. Site information is confidential and should be treated as such. </a:t>
            </a:r>
          </a:p>
          <a:p>
            <a:pPr marL="0" marR="30480" lvl="0" indent="0" algn="just" fontAlgn="base">
              <a:lnSpc>
                <a:spcPct val="104000"/>
              </a:lnSpc>
              <a:spcAft>
                <a:spcPts val="30"/>
              </a:spcAft>
              <a:buClr>
                <a:srgbClr val="000000"/>
              </a:buClr>
              <a:buSzPts val="1100"/>
              <a:buNone/>
            </a:pPr>
            <a:r>
              <a:rPr lang="en-CA" sz="1800" u="none" strike="noStrike" dirty="0">
                <a:effectLst/>
                <a:uFill>
                  <a:solidFill>
                    <a:srgbClr val="000000"/>
                  </a:solidFill>
                </a:uFill>
                <a:latin typeface="Calibri Light" panose="020F0302020204030204" pitchFamily="34" charset="0"/>
                <a:ea typeface="Arial" panose="020B0604020202020204" pitchFamily="34" charset="0"/>
                <a:cs typeface="Arial" panose="020B0604020202020204" pitchFamily="34" charset="0"/>
              </a:rPr>
              <a:t>Potential security problems should not be discussed with anyone not related to the management of security at the facility. </a:t>
            </a:r>
          </a:p>
          <a:p>
            <a:pPr marL="0" marR="30480" lvl="0" indent="0" algn="just" fontAlgn="base">
              <a:lnSpc>
                <a:spcPct val="104000"/>
              </a:lnSpc>
              <a:spcAft>
                <a:spcPts val="30"/>
              </a:spcAft>
              <a:buClr>
                <a:srgbClr val="000000"/>
              </a:buClr>
              <a:buSzPts val="1100"/>
              <a:buNone/>
            </a:pPr>
            <a:r>
              <a:rPr lang="en-CA" sz="1800" u="none" strike="noStrike" dirty="0">
                <a:effectLst/>
                <a:uFill>
                  <a:solidFill>
                    <a:srgbClr val="000000"/>
                  </a:solidFill>
                </a:uFill>
                <a:latin typeface="Calibri Light" panose="020F0302020204030204" pitchFamily="34" charset="0"/>
                <a:ea typeface="Arial" panose="020B0604020202020204" pitchFamily="34" charset="0"/>
                <a:cs typeface="Arial" panose="020B0604020202020204" pitchFamily="34" charset="0"/>
              </a:rPr>
              <a:t>Memo book information should not be left accessible to the public. Proper storage and security of that information source should always be observed. </a:t>
            </a:r>
          </a:p>
          <a:p>
            <a:pPr marL="0" marR="30480" lvl="0" indent="0" algn="just" fontAlgn="base">
              <a:lnSpc>
                <a:spcPct val="104000"/>
              </a:lnSpc>
              <a:spcAft>
                <a:spcPts val="120"/>
              </a:spcAft>
              <a:buClr>
                <a:srgbClr val="000000"/>
              </a:buClr>
              <a:buSzPts val="1100"/>
              <a:buNone/>
            </a:pPr>
            <a:r>
              <a:rPr lang="en-CA" sz="1800" u="none" strike="noStrike" dirty="0">
                <a:effectLst/>
                <a:uFill>
                  <a:solidFill>
                    <a:srgbClr val="000000"/>
                  </a:solidFill>
                </a:uFill>
                <a:latin typeface="Calibri Light" panose="020F0302020204030204" pitchFamily="34" charset="0"/>
                <a:ea typeface="Arial" panose="020B0604020202020204" pitchFamily="34" charset="0"/>
                <a:cs typeface="Arial" panose="020B0604020202020204" pitchFamily="34" charset="0"/>
              </a:rPr>
              <a:t>Security guards should not be discussing incidents or occurrences with the media. A site spokesperson or authorized person will share any information that management deems fit for circulation. </a:t>
            </a:r>
          </a:p>
          <a:p>
            <a:pPr marL="0" marR="30480" lvl="0" indent="0" algn="just" fontAlgn="base">
              <a:lnSpc>
                <a:spcPct val="104000"/>
              </a:lnSpc>
              <a:spcAft>
                <a:spcPts val="45"/>
              </a:spcAft>
              <a:buClr>
                <a:srgbClr val="000000"/>
              </a:buClr>
              <a:buSzPts val="1100"/>
              <a:buNone/>
            </a:pPr>
            <a:r>
              <a:rPr lang="en-CA" sz="1800" u="none" strike="noStrike" dirty="0">
                <a:effectLst/>
                <a:uFill>
                  <a:solidFill>
                    <a:srgbClr val="000000"/>
                  </a:solidFill>
                </a:uFill>
                <a:latin typeface="Calibri Light" panose="020F0302020204030204" pitchFamily="34" charset="0"/>
                <a:ea typeface="Arial" panose="020B0604020202020204" pitchFamily="34" charset="0"/>
                <a:cs typeface="Arial" panose="020B0604020202020204" pitchFamily="34" charset="0"/>
              </a:rPr>
              <a:t>Always watch for proprietary information being moved. </a:t>
            </a:r>
          </a:p>
        </p:txBody>
      </p:sp>
    </p:spTree>
    <p:extLst>
      <p:ext uri="{BB962C8B-B14F-4D97-AF65-F5344CB8AC3E}">
        <p14:creationId xmlns:p14="http://schemas.microsoft.com/office/powerpoint/2010/main" val="427832678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62FAC4-9553-EC72-1AF4-177D0650B545}"/>
              </a:ext>
            </a:extLst>
          </p:cNvPr>
          <p:cNvSpPr>
            <a:spLocks noGrp="1"/>
          </p:cNvSpPr>
          <p:nvPr>
            <p:ph type="title"/>
          </p:nvPr>
        </p:nvSpPr>
        <p:spPr>
          <a:xfrm>
            <a:off x="913775" y="138897"/>
            <a:ext cx="10364451" cy="1111170"/>
          </a:xfrm>
        </p:spPr>
        <p:txBody>
          <a:bodyPr>
            <a:noAutofit/>
          </a:bodyPr>
          <a:lstStyle/>
          <a:p>
            <a:pPr algn="just"/>
            <a:r>
              <a:rPr lang="en-US" sz="2800" dirty="0"/>
              <a:t>Laws </a:t>
            </a:r>
            <a:r>
              <a:rPr lang="en-CA" sz="2800" dirty="0">
                <a:effectLst/>
                <a:ea typeface="Arial" panose="020B0604020202020204" pitchFamily="34" charset="0"/>
              </a:rPr>
              <a:t>applicable to the misappropriation and misuse of computer / electronic information</a:t>
            </a:r>
            <a:r>
              <a:rPr lang="en-CA" sz="2800" dirty="0">
                <a:effectLst/>
                <a:latin typeface="Arial" panose="020B0604020202020204" pitchFamily="34" charset="0"/>
                <a:ea typeface="Arial" panose="020B0604020202020204" pitchFamily="34" charset="0"/>
              </a:rPr>
              <a:t>.</a:t>
            </a:r>
            <a:endParaRPr lang="en-US" sz="2800" dirty="0"/>
          </a:p>
        </p:txBody>
      </p:sp>
      <p:sp>
        <p:nvSpPr>
          <p:cNvPr id="3" name="Content Placeholder 2">
            <a:extLst>
              <a:ext uri="{FF2B5EF4-FFF2-40B4-BE49-F238E27FC236}">
                <a16:creationId xmlns:a16="http://schemas.microsoft.com/office/drawing/2014/main" id="{CC68DB3C-ACE9-8EF4-A0F8-F643F6C9A2DB}"/>
              </a:ext>
            </a:extLst>
          </p:cNvPr>
          <p:cNvSpPr>
            <a:spLocks noGrp="1"/>
          </p:cNvSpPr>
          <p:nvPr>
            <p:ph idx="1"/>
          </p:nvPr>
        </p:nvSpPr>
        <p:spPr>
          <a:xfrm>
            <a:off x="497711" y="1469986"/>
            <a:ext cx="11389489" cy="5150733"/>
          </a:xfrm>
        </p:spPr>
        <p:txBody>
          <a:bodyPr>
            <a:noAutofit/>
          </a:bodyPr>
          <a:lstStyle/>
          <a:p>
            <a:pPr marL="6350" marR="31115" indent="-6350" algn="just">
              <a:lnSpc>
                <a:spcPct val="100000"/>
              </a:lnSpc>
              <a:spcAft>
                <a:spcPts val="55"/>
              </a:spcAft>
            </a:pPr>
            <a:r>
              <a:rPr lang="en-CA" sz="1800" dirty="0">
                <a:effectLst/>
                <a:latin typeface="Calibri Light" panose="020F0302020204030204" pitchFamily="34" charset="0"/>
                <a:ea typeface="Arial" panose="020B0604020202020204" pitchFamily="34" charset="0"/>
              </a:rPr>
              <a:t>The Criminal Code of Canada has details laws applicable to the misappropriation and misuse of computer / electronic information. </a:t>
            </a:r>
          </a:p>
          <a:p>
            <a:pPr marL="6350" marR="31115" indent="-6350" algn="just">
              <a:lnSpc>
                <a:spcPct val="100000"/>
              </a:lnSpc>
              <a:spcAft>
                <a:spcPts val="10"/>
              </a:spcAft>
            </a:pPr>
            <a:r>
              <a:rPr lang="en-CA" sz="1800" dirty="0">
                <a:effectLst/>
                <a:uFill>
                  <a:solidFill>
                    <a:srgbClr val="000000"/>
                  </a:solidFill>
                </a:uFill>
                <a:latin typeface="Calibri Light" panose="020F0302020204030204" pitchFamily="34" charset="0"/>
                <a:ea typeface="Arial" panose="020B0604020202020204" pitchFamily="34" charset="0"/>
              </a:rPr>
              <a:t>C.C.C. Section 342.1</a:t>
            </a:r>
            <a:r>
              <a:rPr lang="en-CA" sz="1800" dirty="0">
                <a:effectLst/>
                <a:latin typeface="Calibri Light" panose="020F0302020204030204" pitchFamily="34" charset="0"/>
                <a:ea typeface="Arial" panose="020B0604020202020204" pitchFamily="34" charset="0"/>
              </a:rPr>
              <a:t>: </a:t>
            </a:r>
          </a:p>
          <a:p>
            <a:pPr marL="10160" marR="30480" indent="-6350" algn="just">
              <a:lnSpc>
                <a:spcPct val="100000"/>
              </a:lnSpc>
              <a:spcAft>
                <a:spcPts val="845"/>
              </a:spcAft>
            </a:pPr>
            <a:r>
              <a:rPr lang="en-CA" sz="1800" b="1" dirty="0">
                <a:effectLst/>
                <a:latin typeface="Calibri Light" panose="020F0302020204030204" pitchFamily="34" charset="0"/>
                <a:ea typeface="Arial" panose="020B0604020202020204" pitchFamily="34" charset="0"/>
              </a:rPr>
              <a:t>342.1 (1) </a:t>
            </a:r>
            <a:r>
              <a:rPr lang="en-CA" sz="1800" dirty="0">
                <a:effectLst/>
                <a:latin typeface="Calibri Light" panose="020F0302020204030204" pitchFamily="34" charset="0"/>
                <a:ea typeface="Arial" panose="020B0604020202020204" pitchFamily="34" charset="0"/>
              </a:rPr>
              <a:t>Everyone who, fraudulently and without color of right</a:t>
            </a:r>
          </a:p>
          <a:p>
            <a:pPr marL="342900" marR="30480" lvl="0" indent="-342900" algn="just" fontAlgn="base">
              <a:lnSpc>
                <a:spcPct val="100000"/>
              </a:lnSpc>
              <a:spcAft>
                <a:spcPts val="55"/>
              </a:spcAft>
              <a:buClr>
                <a:srgbClr val="000000"/>
              </a:buClr>
              <a:buSzPts val="1200"/>
              <a:buFont typeface="+mj-lt"/>
              <a:buAutoNum type="alphaLcParenBoth"/>
            </a:pPr>
            <a:r>
              <a:rPr lang="en-CA" sz="1800" u="none" strike="noStrike" dirty="0">
                <a:effectLst/>
                <a:uFill>
                  <a:solidFill>
                    <a:srgbClr val="000000"/>
                  </a:solidFill>
                </a:uFill>
                <a:latin typeface="Calibri Light" panose="020F0302020204030204" pitchFamily="34" charset="0"/>
                <a:ea typeface="Arial" panose="020B0604020202020204" pitchFamily="34" charset="0"/>
                <a:cs typeface="Arial" panose="020B0604020202020204" pitchFamily="34" charset="0"/>
              </a:rPr>
              <a:t>obtains, directly or indirectly, any computer service, </a:t>
            </a:r>
          </a:p>
          <a:p>
            <a:pPr marL="342900" marR="30480" lvl="0" indent="-342900" algn="just" fontAlgn="base">
              <a:lnSpc>
                <a:spcPct val="100000"/>
              </a:lnSpc>
              <a:spcAft>
                <a:spcPts val="55"/>
              </a:spcAft>
              <a:buClr>
                <a:srgbClr val="000000"/>
              </a:buClr>
              <a:buSzPts val="1200"/>
              <a:buFont typeface="+mj-lt"/>
              <a:buAutoNum type="alphaLcParenBoth"/>
            </a:pPr>
            <a:r>
              <a:rPr lang="en-CA" sz="1800" u="none" strike="noStrike" dirty="0">
                <a:effectLst/>
                <a:uFill>
                  <a:solidFill>
                    <a:srgbClr val="000000"/>
                  </a:solidFill>
                </a:uFill>
                <a:latin typeface="Calibri Light" panose="020F0302020204030204" pitchFamily="34" charset="0"/>
                <a:ea typeface="Arial" panose="020B0604020202020204" pitchFamily="34" charset="0"/>
                <a:cs typeface="Arial" panose="020B0604020202020204" pitchFamily="34" charset="0"/>
              </a:rPr>
              <a:t>by means of an electro-magnetic, acoustic, mechanical or other device, intercepts or causes to be intercepted, directly or indirectly, any function of a computer system, </a:t>
            </a:r>
          </a:p>
          <a:p>
            <a:pPr marL="342900" marR="30480" lvl="0" indent="-342900" algn="just" fontAlgn="base">
              <a:lnSpc>
                <a:spcPct val="100000"/>
              </a:lnSpc>
              <a:spcAft>
                <a:spcPts val="55"/>
              </a:spcAft>
              <a:buClr>
                <a:srgbClr val="000000"/>
              </a:buClr>
              <a:buSzPts val="1200"/>
              <a:buFont typeface="+mj-lt"/>
              <a:buAutoNum type="alphaLcParenBoth"/>
            </a:pPr>
            <a:r>
              <a:rPr lang="en-CA" sz="1800" u="none" strike="noStrike" dirty="0">
                <a:effectLst/>
                <a:uFill>
                  <a:solidFill>
                    <a:srgbClr val="000000"/>
                  </a:solidFill>
                </a:uFill>
                <a:latin typeface="Calibri Light" panose="020F0302020204030204" pitchFamily="34" charset="0"/>
                <a:ea typeface="Arial" panose="020B0604020202020204" pitchFamily="34" charset="0"/>
                <a:cs typeface="Arial" panose="020B0604020202020204" pitchFamily="34" charset="0"/>
              </a:rPr>
              <a:t>uses or causes to be used, directly or indirectly, a computer system with intent to commit an offence under paragraph (a) or (b) or an offence under section 430 in relation to data or a computer system, or </a:t>
            </a:r>
          </a:p>
          <a:p>
            <a:pPr marL="342900" marR="30480" lvl="0" indent="-342900" algn="just" fontAlgn="base">
              <a:lnSpc>
                <a:spcPct val="100000"/>
              </a:lnSpc>
              <a:spcAft>
                <a:spcPts val="55"/>
              </a:spcAft>
              <a:buClr>
                <a:srgbClr val="000000"/>
              </a:buClr>
              <a:buSzPts val="1200"/>
              <a:buFont typeface="+mj-lt"/>
              <a:buAutoNum type="alphaLcParenBoth"/>
            </a:pPr>
            <a:r>
              <a:rPr lang="en-CA" sz="1800" u="none" strike="noStrike" dirty="0">
                <a:effectLst/>
                <a:uFill>
                  <a:solidFill>
                    <a:srgbClr val="000000"/>
                  </a:solidFill>
                </a:uFill>
                <a:latin typeface="Calibri Light" panose="020F0302020204030204" pitchFamily="34" charset="0"/>
                <a:ea typeface="Arial" panose="020B0604020202020204" pitchFamily="34" charset="0"/>
                <a:cs typeface="Arial" panose="020B0604020202020204" pitchFamily="34" charset="0"/>
              </a:rPr>
              <a:t>uses, possesses, traffics in, or permits another person to have access to a computer password that would enable a person to commit an offence under paragraph (a), (b)or (c) </a:t>
            </a:r>
            <a:r>
              <a:rPr lang="en-CA" sz="1800" dirty="0">
                <a:effectLst/>
                <a:latin typeface="Calibri Light" panose="020F0302020204030204" pitchFamily="34" charset="0"/>
                <a:ea typeface="Arial" panose="020B0604020202020204" pitchFamily="34" charset="0"/>
              </a:rPr>
              <a:t>is guilty of an indictable offence and liable to imprisonment for a term not exceeding ten years or is guilty of an offence punishable on summary conviction. Understanding terms and differences between systems will lead to a greater understanding and knowledge base when concerned with the protection of information. </a:t>
            </a:r>
          </a:p>
          <a:p>
            <a:pPr algn="just">
              <a:lnSpc>
                <a:spcPct val="100000"/>
              </a:lnSpc>
            </a:pPr>
            <a:endParaRPr lang="en-US" sz="1800" dirty="0">
              <a:latin typeface="Calibri Light" panose="020F0302020204030204" pitchFamily="34" charset="0"/>
            </a:endParaRPr>
          </a:p>
        </p:txBody>
      </p:sp>
    </p:spTree>
    <p:extLst>
      <p:ext uri="{BB962C8B-B14F-4D97-AF65-F5344CB8AC3E}">
        <p14:creationId xmlns:p14="http://schemas.microsoft.com/office/powerpoint/2010/main" val="427822359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ADE073-7B2E-4CAE-F745-8D6CBC605679}"/>
              </a:ext>
            </a:extLst>
          </p:cNvPr>
          <p:cNvSpPr>
            <a:spLocks noGrp="1"/>
          </p:cNvSpPr>
          <p:nvPr>
            <p:ph type="title"/>
          </p:nvPr>
        </p:nvSpPr>
        <p:spPr>
          <a:xfrm>
            <a:off x="913775" y="439838"/>
            <a:ext cx="10364451" cy="763930"/>
          </a:xfrm>
        </p:spPr>
        <p:txBody>
          <a:bodyPr>
            <a:normAutofit fontScale="90000"/>
          </a:bodyPr>
          <a:lstStyle/>
          <a:p>
            <a:r>
              <a:rPr lang="en-US" sz="4800" dirty="0"/>
              <a:t>Different</a:t>
            </a:r>
            <a:r>
              <a:rPr lang="en-US" dirty="0"/>
              <a:t> type of systems</a:t>
            </a:r>
          </a:p>
        </p:txBody>
      </p:sp>
      <p:sp>
        <p:nvSpPr>
          <p:cNvPr id="3" name="Content Placeholder 2">
            <a:extLst>
              <a:ext uri="{FF2B5EF4-FFF2-40B4-BE49-F238E27FC236}">
                <a16:creationId xmlns:a16="http://schemas.microsoft.com/office/drawing/2014/main" id="{6661B733-6882-00F3-EB1E-ED2EBD170F3A}"/>
              </a:ext>
            </a:extLst>
          </p:cNvPr>
          <p:cNvSpPr>
            <a:spLocks noGrp="1"/>
          </p:cNvSpPr>
          <p:nvPr>
            <p:ph idx="1"/>
          </p:nvPr>
        </p:nvSpPr>
        <p:spPr>
          <a:xfrm>
            <a:off x="486136" y="1493134"/>
            <a:ext cx="11204293" cy="5011838"/>
          </a:xfrm>
        </p:spPr>
        <p:txBody>
          <a:bodyPr>
            <a:normAutofit/>
          </a:bodyPr>
          <a:lstStyle/>
          <a:p>
            <a:pPr marL="10160" marR="30480" indent="-6350" algn="just">
              <a:lnSpc>
                <a:spcPct val="103000"/>
              </a:lnSpc>
              <a:spcAft>
                <a:spcPts val="55"/>
              </a:spcAft>
            </a:pPr>
            <a:r>
              <a:rPr lang="en-CA" sz="1800" dirty="0">
                <a:effectLst/>
                <a:latin typeface="Calibri Light" panose="020F0302020204030204" pitchFamily="34" charset="0"/>
                <a:ea typeface="Arial" panose="020B0604020202020204" pitchFamily="34" charset="0"/>
              </a:rPr>
              <a:t>Understanding terms and differences between systems will lead to a greater understanding and knowledge base when concerned with the protection of information. </a:t>
            </a:r>
          </a:p>
          <a:p>
            <a:pPr marL="10160" marR="30480" indent="-6350" algn="just">
              <a:lnSpc>
                <a:spcPct val="103000"/>
              </a:lnSpc>
              <a:spcAft>
                <a:spcPts val="55"/>
              </a:spcAft>
            </a:pPr>
            <a:r>
              <a:rPr lang="en-CA" sz="1800" b="1" dirty="0">
                <a:effectLst/>
                <a:latin typeface="Calibri Light" panose="020F0302020204030204" pitchFamily="34" charset="0"/>
                <a:ea typeface="Arial" panose="020B0604020202020204" pitchFamily="34" charset="0"/>
              </a:rPr>
              <a:t>Intranet – </a:t>
            </a:r>
            <a:r>
              <a:rPr lang="en-CA" sz="1800" dirty="0">
                <a:effectLst/>
                <a:latin typeface="Calibri Light" panose="020F0302020204030204" pitchFamily="34" charset="0"/>
                <a:ea typeface="Arial" panose="020B0604020202020204" pitchFamily="34" charset="0"/>
              </a:rPr>
              <a:t>An intranet is an internal information system that works much the same way as the Internet, with one very important difference. – Only the people within an organization can access or post information. An intranet requires private identifications and passwords; it is closed to the rest of the world. Often intranets are used to share calendars, documents and to provide a forum for discussion and commentary</a:t>
            </a:r>
          </a:p>
          <a:p>
            <a:pPr marL="10160" marR="30480" indent="-6350" algn="just">
              <a:lnSpc>
                <a:spcPct val="103000"/>
              </a:lnSpc>
              <a:spcAft>
                <a:spcPts val="55"/>
              </a:spcAft>
            </a:pPr>
            <a:r>
              <a:rPr lang="en-CA" sz="1800" b="1" dirty="0">
                <a:effectLst/>
                <a:latin typeface="Calibri Light" panose="020F0302020204030204" pitchFamily="34" charset="0"/>
                <a:ea typeface="Arial" panose="020B0604020202020204" pitchFamily="34" charset="0"/>
              </a:rPr>
              <a:t>Internet – </a:t>
            </a:r>
            <a:r>
              <a:rPr lang="en-CA" sz="1800" dirty="0">
                <a:effectLst/>
                <a:latin typeface="Calibri Light" panose="020F0302020204030204" pitchFamily="34" charset="0"/>
                <a:ea typeface="Arial" panose="020B0604020202020204" pitchFamily="34" charset="0"/>
              </a:rPr>
              <a:t>The vast collection of interconnected networks that all use the TCP/IP protocols. It has evolved from the ARPANET of the late 60s and early 70s. An internet is any computers connected to each other via a network and are not part of the internet unless using TCP/IP protocols. </a:t>
            </a:r>
          </a:p>
          <a:p>
            <a:pPr marL="10160" marR="30480" indent="-6350" algn="just">
              <a:lnSpc>
                <a:spcPct val="103000"/>
              </a:lnSpc>
              <a:spcAft>
                <a:spcPts val="55"/>
              </a:spcAft>
            </a:pPr>
            <a:r>
              <a:rPr lang="en-CA" sz="1800" dirty="0">
                <a:effectLst/>
                <a:latin typeface="Calibri Light" panose="020F0302020204030204" pitchFamily="34" charset="0"/>
                <a:ea typeface="Arial" panose="020B0604020202020204" pitchFamily="34" charset="0"/>
              </a:rPr>
              <a:t>An intranet is a private network inside a company or organization that uses the same kind of software that one would find on the public internet but is only for internal use. An intranet may be on the internet or may simply be a network.</a:t>
            </a:r>
          </a:p>
        </p:txBody>
      </p:sp>
    </p:spTree>
    <p:extLst>
      <p:ext uri="{BB962C8B-B14F-4D97-AF65-F5344CB8AC3E}">
        <p14:creationId xmlns:p14="http://schemas.microsoft.com/office/powerpoint/2010/main" val="52172999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03AD22-A61C-66BD-2C9D-5B161D56F77C}"/>
              </a:ext>
            </a:extLst>
          </p:cNvPr>
          <p:cNvSpPr>
            <a:spLocks noGrp="1"/>
          </p:cNvSpPr>
          <p:nvPr>
            <p:ph type="title"/>
          </p:nvPr>
        </p:nvSpPr>
        <p:spPr>
          <a:xfrm>
            <a:off x="913775" y="300943"/>
            <a:ext cx="10364451" cy="925974"/>
          </a:xfrm>
        </p:spPr>
        <p:txBody>
          <a:bodyPr>
            <a:normAutofit/>
          </a:bodyPr>
          <a:lstStyle/>
          <a:p>
            <a:r>
              <a:rPr lang="en-US" sz="4800" dirty="0"/>
              <a:t>Things to Watch</a:t>
            </a:r>
          </a:p>
        </p:txBody>
      </p:sp>
      <p:sp>
        <p:nvSpPr>
          <p:cNvPr id="3" name="Content Placeholder 2">
            <a:extLst>
              <a:ext uri="{FF2B5EF4-FFF2-40B4-BE49-F238E27FC236}">
                <a16:creationId xmlns:a16="http://schemas.microsoft.com/office/drawing/2014/main" id="{F6DD593E-9110-EFBC-96ED-DE2C1B2827FD}"/>
              </a:ext>
            </a:extLst>
          </p:cNvPr>
          <p:cNvSpPr>
            <a:spLocks noGrp="1"/>
          </p:cNvSpPr>
          <p:nvPr>
            <p:ph idx="1"/>
          </p:nvPr>
        </p:nvSpPr>
        <p:spPr>
          <a:xfrm>
            <a:off x="555586" y="1585732"/>
            <a:ext cx="11192718" cy="4803494"/>
          </a:xfrm>
        </p:spPr>
        <p:txBody>
          <a:bodyPr>
            <a:normAutofit/>
          </a:bodyPr>
          <a:lstStyle/>
          <a:p>
            <a:pPr marL="10160" marR="30480" indent="-6350" algn="just">
              <a:lnSpc>
                <a:spcPct val="103000"/>
              </a:lnSpc>
              <a:spcAft>
                <a:spcPts val="55"/>
              </a:spcAft>
            </a:pPr>
            <a:r>
              <a:rPr lang="en-CA" sz="1800" dirty="0">
                <a:effectLst/>
                <a:latin typeface="Calibri Light" panose="020F0302020204030204" pitchFamily="34" charset="0"/>
                <a:ea typeface="Arial" panose="020B0604020202020204" pitchFamily="34" charset="0"/>
              </a:rPr>
              <a:t>Security guards should also be mindful that information can be stolen by removing computer chips, flash drives, CDs or by sending files via e-mail or FTP servers. – Be observant as these modes are easy to access and fairly simple to execute. </a:t>
            </a:r>
          </a:p>
          <a:p>
            <a:pPr marL="10160" marR="30480" indent="-6350" algn="just">
              <a:lnSpc>
                <a:spcPct val="103000"/>
              </a:lnSpc>
              <a:spcAft>
                <a:spcPts val="55"/>
              </a:spcAft>
            </a:pPr>
            <a:endParaRPr lang="en-CA" sz="1800" dirty="0">
              <a:effectLst/>
              <a:latin typeface="Calibri Light" panose="020F0302020204030204" pitchFamily="34" charset="0"/>
              <a:ea typeface="Arial" panose="020B0604020202020204" pitchFamily="34" charset="0"/>
            </a:endParaRPr>
          </a:p>
          <a:p>
            <a:pPr algn="just"/>
            <a:r>
              <a:rPr lang="en-CA" sz="1800" dirty="0">
                <a:effectLst/>
                <a:latin typeface="Calibri Light" panose="020F0302020204030204" pitchFamily="34" charset="0"/>
                <a:ea typeface="Arial" panose="020B0604020202020204" pitchFamily="34" charset="0"/>
              </a:rPr>
              <a:t>It is important to understand that software has copyright protection; companies pay a lot of money for licenses for that software. Be watchful for employees that burn copies of software for “Home” or “Personal” use.</a:t>
            </a:r>
          </a:p>
          <a:p>
            <a:pPr algn="just"/>
            <a:endParaRPr lang="en-CA" sz="1800" dirty="0">
              <a:effectLst/>
              <a:latin typeface="Calibri Light" panose="020F0302020204030204" pitchFamily="34" charset="0"/>
              <a:ea typeface="Arial" panose="020B0604020202020204" pitchFamily="34" charset="0"/>
            </a:endParaRPr>
          </a:p>
          <a:p>
            <a:pPr marL="6350" marR="31115" indent="-6350" algn="just">
              <a:lnSpc>
                <a:spcPct val="107000"/>
              </a:lnSpc>
              <a:spcAft>
                <a:spcPts val="55"/>
              </a:spcAft>
            </a:pPr>
            <a:r>
              <a:rPr lang="en-CA" sz="1800" dirty="0">
                <a:effectLst/>
                <a:latin typeface="Calibri Light" panose="020F0302020204030204" pitchFamily="34" charset="0"/>
                <a:ea typeface="Arial" panose="020B0604020202020204" pitchFamily="34" charset="0"/>
              </a:rPr>
              <a:t>There are various techniques or modes by which computer theft can occur. Hackers can gain access to most software programs and gain access to vital information. Various viruses exist that can cause harm to computers, damage information and enable hackers to access the system. An anti-virus programs should be in place in almost all workplaces. I/T departments should be contacted before any programs are installed on systems in the workplace. </a:t>
            </a:r>
          </a:p>
          <a:p>
            <a:pPr marL="6350" marR="31115" indent="-6350" algn="just">
              <a:lnSpc>
                <a:spcPct val="107000"/>
              </a:lnSpc>
              <a:spcAft>
                <a:spcPts val="55"/>
              </a:spcAft>
            </a:pPr>
            <a:endParaRPr lang="en-CA" sz="1800" dirty="0">
              <a:effectLst/>
              <a:latin typeface="Calibri Light" panose="020F0302020204030204" pitchFamily="34" charset="0"/>
              <a:ea typeface="Arial" panose="020B0604020202020204" pitchFamily="34" charset="0"/>
            </a:endParaRPr>
          </a:p>
        </p:txBody>
      </p:sp>
    </p:spTree>
    <p:extLst>
      <p:ext uri="{BB962C8B-B14F-4D97-AF65-F5344CB8AC3E}">
        <p14:creationId xmlns:p14="http://schemas.microsoft.com/office/powerpoint/2010/main" val="77097251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EFB9BF-5CE8-8086-46E7-86311F1A4D3A}"/>
              </a:ext>
            </a:extLst>
          </p:cNvPr>
          <p:cNvSpPr>
            <a:spLocks noGrp="1"/>
          </p:cNvSpPr>
          <p:nvPr>
            <p:ph type="title"/>
          </p:nvPr>
        </p:nvSpPr>
        <p:spPr/>
        <p:txBody>
          <a:bodyPr>
            <a:normAutofit/>
          </a:bodyPr>
          <a:lstStyle/>
          <a:p>
            <a:pPr algn="just"/>
            <a:r>
              <a:rPr lang="en-CA" sz="4800" b="1" dirty="0">
                <a:effectLst/>
                <a:uFill>
                  <a:solidFill>
                    <a:srgbClr val="000000"/>
                  </a:solidFill>
                </a:uFill>
                <a:ea typeface="Arial" panose="020B0604020202020204" pitchFamily="34" charset="0"/>
              </a:rPr>
              <a:t>Definitions</a:t>
            </a:r>
            <a:endParaRPr lang="en-US" sz="4800" dirty="0"/>
          </a:p>
        </p:txBody>
      </p:sp>
      <p:sp>
        <p:nvSpPr>
          <p:cNvPr id="3" name="Content Placeholder 2">
            <a:extLst>
              <a:ext uri="{FF2B5EF4-FFF2-40B4-BE49-F238E27FC236}">
                <a16:creationId xmlns:a16="http://schemas.microsoft.com/office/drawing/2014/main" id="{C9D744C5-DA4A-4E17-2AE7-50468B4F1731}"/>
              </a:ext>
            </a:extLst>
          </p:cNvPr>
          <p:cNvSpPr>
            <a:spLocks noGrp="1"/>
          </p:cNvSpPr>
          <p:nvPr>
            <p:ph idx="1"/>
          </p:nvPr>
        </p:nvSpPr>
        <p:spPr/>
        <p:txBody>
          <a:bodyPr>
            <a:normAutofit/>
          </a:bodyPr>
          <a:lstStyle/>
          <a:p>
            <a:pPr marL="10160" marR="30480" indent="-6350" algn="just">
              <a:lnSpc>
                <a:spcPct val="103000"/>
              </a:lnSpc>
              <a:spcAft>
                <a:spcPts val="555"/>
              </a:spcAft>
            </a:pPr>
            <a:r>
              <a:rPr lang="en-CA" sz="1800" b="1" dirty="0">
                <a:effectLst/>
                <a:latin typeface="Calibri Light" panose="020F0302020204030204" pitchFamily="34" charset="0"/>
                <a:ea typeface="Arial" panose="020B0604020202020204" pitchFamily="34" charset="0"/>
              </a:rPr>
              <a:t>Computer system – </a:t>
            </a:r>
            <a:r>
              <a:rPr lang="en-CA" sz="1800" dirty="0">
                <a:effectLst/>
                <a:latin typeface="Calibri Light" panose="020F0302020204030204" pitchFamily="34" charset="0"/>
                <a:ea typeface="Arial" panose="020B0604020202020204" pitchFamily="34" charset="0"/>
              </a:rPr>
              <a:t>Means a device that, or a group of interconnected or related devices one or more of which, </a:t>
            </a:r>
            <a:r>
              <a:rPr lang="en-CA" sz="1800" u="none" strike="noStrike" dirty="0">
                <a:effectLst/>
                <a:uFill>
                  <a:solidFill>
                    <a:srgbClr val="000000"/>
                  </a:solidFill>
                </a:uFill>
                <a:latin typeface="Calibri Light" panose="020F0302020204030204" pitchFamily="34" charset="0"/>
                <a:ea typeface="Arial" panose="020B0604020202020204" pitchFamily="34" charset="0"/>
                <a:cs typeface="Arial" panose="020B0604020202020204" pitchFamily="34" charset="0"/>
              </a:rPr>
              <a:t>contains computer programs or other data, and pursuant to computer programs - Perform logic and control, and </a:t>
            </a:r>
            <a:r>
              <a:rPr lang="en-CA" sz="1800" dirty="0">
                <a:effectLst/>
                <a:latin typeface="Calibri Light" panose="020F0302020204030204" pitchFamily="34" charset="0"/>
                <a:ea typeface="Arial" panose="020B0604020202020204" pitchFamily="34" charset="0"/>
              </a:rPr>
              <a:t>May perform any other function</a:t>
            </a:r>
            <a:endParaRPr lang="en-US" sz="1800" dirty="0">
              <a:latin typeface="Calibri Light" panose="020F0302020204030204" pitchFamily="34" charset="0"/>
            </a:endParaRPr>
          </a:p>
          <a:p>
            <a:pPr marL="10160" marR="30480" indent="-6350" algn="just">
              <a:lnSpc>
                <a:spcPct val="103000"/>
              </a:lnSpc>
              <a:spcAft>
                <a:spcPts val="55"/>
              </a:spcAft>
            </a:pPr>
            <a:r>
              <a:rPr lang="en-CA" sz="1800" b="1" dirty="0">
                <a:effectLst/>
                <a:latin typeface="Calibri Light" panose="020F0302020204030204" pitchFamily="34" charset="0"/>
                <a:ea typeface="Arial" panose="020B0604020202020204" pitchFamily="34" charset="0"/>
              </a:rPr>
              <a:t>Computer password – </a:t>
            </a:r>
            <a:r>
              <a:rPr lang="en-CA" sz="1800" dirty="0">
                <a:effectLst/>
                <a:latin typeface="Calibri Light" panose="020F0302020204030204" pitchFamily="34" charset="0"/>
                <a:ea typeface="Arial" panose="020B0604020202020204" pitchFamily="34" charset="0"/>
              </a:rPr>
              <a:t>Means any data by which a computer service or computer system is capable of being obtained or used.</a:t>
            </a:r>
          </a:p>
          <a:p>
            <a:pPr marL="10160" marR="30480" indent="-6350" algn="just">
              <a:lnSpc>
                <a:spcPct val="103000"/>
              </a:lnSpc>
              <a:spcAft>
                <a:spcPts val="55"/>
              </a:spcAft>
            </a:pPr>
            <a:r>
              <a:rPr lang="en-CA" sz="1800" b="1" dirty="0">
                <a:effectLst/>
                <a:latin typeface="Calibri Light" panose="020F0302020204030204" pitchFamily="34" charset="0"/>
                <a:ea typeface="Arial" panose="020B0604020202020204" pitchFamily="34" charset="0"/>
              </a:rPr>
              <a:t>Computer program – </a:t>
            </a:r>
            <a:r>
              <a:rPr lang="en-CA" sz="1800" dirty="0">
                <a:effectLst/>
                <a:latin typeface="Calibri Light" panose="020F0302020204030204" pitchFamily="34" charset="0"/>
                <a:ea typeface="Arial" panose="020B0604020202020204" pitchFamily="34" charset="0"/>
              </a:rPr>
              <a:t>Means data representing instructions or statements that, when executed in a computer system, causes the computer system to perform a function; </a:t>
            </a:r>
          </a:p>
          <a:p>
            <a:pPr algn="just"/>
            <a:endParaRPr lang="en-US" sz="1800" dirty="0">
              <a:latin typeface="Calibri Light" panose="020F0302020204030204" pitchFamily="34" charset="0"/>
            </a:endParaRPr>
          </a:p>
        </p:txBody>
      </p:sp>
    </p:spTree>
    <p:extLst>
      <p:ext uri="{BB962C8B-B14F-4D97-AF65-F5344CB8AC3E}">
        <p14:creationId xmlns:p14="http://schemas.microsoft.com/office/powerpoint/2010/main" val="427871388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600C5B-02C5-2652-3975-0026B6D1C467}"/>
              </a:ext>
            </a:extLst>
          </p:cNvPr>
          <p:cNvSpPr>
            <a:spLocks noGrp="1"/>
          </p:cNvSpPr>
          <p:nvPr>
            <p:ph type="title"/>
          </p:nvPr>
        </p:nvSpPr>
        <p:spPr>
          <a:xfrm>
            <a:off x="913775" y="503499"/>
            <a:ext cx="10364451" cy="781291"/>
          </a:xfrm>
        </p:spPr>
        <p:txBody>
          <a:bodyPr>
            <a:normAutofit/>
          </a:bodyPr>
          <a:lstStyle/>
          <a:p>
            <a:r>
              <a:rPr lang="en-CA" sz="4800" b="1" dirty="0">
                <a:effectLst/>
                <a:uFill>
                  <a:solidFill>
                    <a:srgbClr val="000000"/>
                  </a:solidFill>
                </a:uFill>
                <a:ea typeface="Arial" panose="020B0604020202020204" pitchFamily="34" charset="0"/>
              </a:rPr>
              <a:t>Definitions</a:t>
            </a:r>
            <a:endParaRPr lang="en-US" sz="4800" dirty="0"/>
          </a:p>
        </p:txBody>
      </p:sp>
      <p:sp>
        <p:nvSpPr>
          <p:cNvPr id="3" name="Content Placeholder 2">
            <a:extLst>
              <a:ext uri="{FF2B5EF4-FFF2-40B4-BE49-F238E27FC236}">
                <a16:creationId xmlns:a16="http://schemas.microsoft.com/office/drawing/2014/main" id="{E01CC187-4A08-3730-451A-E2558EBC645D}"/>
              </a:ext>
            </a:extLst>
          </p:cNvPr>
          <p:cNvSpPr>
            <a:spLocks noGrp="1"/>
          </p:cNvSpPr>
          <p:nvPr>
            <p:ph idx="1"/>
          </p:nvPr>
        </p:nvSpPr>
        <p:spPr>
          <a:xfrm>
            <a:off x="913775" y="1828800"/>
            <a:ext cx="10364452" cy="3981692"/>
          </a:xfrm>
        </p:spPr>
        <p:txBody>
          <a:bodyPr>
            <a:normAutofit/>
          </a:bodyPr>
          <a:lstStyle/>
          <a:p>
            <a:pPr marL="10160" marR="30480" indent="-6350" algn="just">
              <a:lnSpc>
                <a:spcPct val="103000"/>
              </a:lnSpc>
              <a:spcAft>
                <a:spcPts val="55"/>
              </a:spcAft>
            </a:pPr>
            <a:r>
              <a:rPr lang="en-CA" sz="1800" b="1" dirty="0">
                <a:effectLst/>
                <a:latin typeface="Calibri Light" panose="020F0302020204030204" pitchFamily="34" charset="0"/>
                <a:ea typeface="Arial" panose="020B0604020202020204" pitchFamily="34" charset="0"/>
              </a:rPr>
              <a:t>Computer service – </a:t>
            </a:r>
            <a:r>
              <a:rPr lang="en-CA" sz="1800" dirty="0">
                <a:effectLst/>
                <a:latin typeface="Calibri Light" panose="020F0302020204030204" pitchFamily="34" charset="0"/>
                <a:ea typeface="Arial" panose="020B0604020202020204" pitchFamily="34" charset="0"/>
              </a:rPr>
              <a:t>includes data processing and the storage or retrieval of data; </a:t>
            </a:r>
          </a:p>
          <a:p>
            <a:pPr marL="10160" marR="30480" indent="-6350" algn="just">
              <a:lnSpc>
                <a:spcPct val="103000"/>
              </a:lnSpc>
              <a:spcAft>
                <a:spcPts val="55"/>
              </a:spcAft>
            </a:pPr>
            <a:r>
              <a:rPr lang="en-CA" sz="1800" b="1" dirty="0">
                <a:effectLst/>
                <a:latin typeface="Calibri Light" panose="020F0302020204030204" pitchFamily="34" charset="0"/>
                <a:ea typeface="Arial" panose="020B0604020202020204" pitchFamily="34" charset="0"/>
              </a:rPr>
              <a:t>Data – </a:t>
            </a:r>
            <a:r>
              <a:rPr lang="en-CA" sz="1800" dirty="0">
                <a:effectLst/>
                <a:latin typeface="Calibri Light" panose="020F0302020204030204" pitchFamily="34" charset="0"/>
                <a:ea typeface="Arial" panose="020B0604020202020204" pitchFamily="34" charset="0"/>
              </a:rPr>
              <a:t>Means representation of information or of concepts that are being prepared or have been prepared in a form suitable for use in a computer system; </a:t>
            </a:r>
          </a:p>
          <a:p>
            <a:pPr marL="10160" marR="30480" indent="-6350" algn="just">
              <a:lnSpc>
                <a:spcPct val="103000"/>
              </a:lnSpc>
              <a:spcAft>
                <a:spcPts val="55"/>
              </a:spcAft>
            </a:pPr>
            <a:r>
              <a:rPr lang="en-CA" sz="1800" b="1" dirty="0">
                <a:effectLst/>
                <a:latin typeface="Calibri Light" panose="020F0302020204030204" pitchFamily="34" charset="0"/>
                <a:ea typeface="Arial" panose="020B0604020202020204" pitchFamily="34" charset="0"/>
              </a:rPr>
              <a:t>Function – </a:t>
            </a:r>
            <a:r>
              <a:rPr lang="en-CA" sz="1800" dirty="0">
                <a:effectLst/>
                <a:latin typeface="Calibri Light" panose="020F0302020204030204" pitchFamily="34" charset="0"/>
                <a:ea typeface="Arial" panose="020B0604020202020204" pitchFamily="34" charset="0"/>
              </a:rPr>
              <a:t>Includes logic, control, arithmetic, deletion, storage and retrieval and communication or telecommunication to, from or within a computer system. </a:t>
            </a:r>
          </a:p>
          <a:p>
            <a:pPr marL="10160" marR="30480" indent="-6350" algn="just">
              <a:lnSpc>
                <a:spcPct val="103000"/>
              </a:lnSpc>
              <a:spcAft>
                <a:spcPts val="55"/>
              </a:spcAft>
            </a:pPr>
            <a:r>
              <a:rPr lang="en-CA" sz="1800" b="1" dirty="0">
                <a:effectLst/>
                <a:latin typeface="Calibri Light" panose="020F0302020204030204" pitchFamily="34" charset="0"/>
                <a:ea typeface="Arial" panose="020B0604020202020204" pitchFamily="34" charset="0"/>
              </a:rPr>
              <a:t>Intercept – </a:t>
            </a:r>
            <a:r>
              <a:rPr lang="en-CA" sz="1800" dirty="0">
                <a:effectLst/>
                <a:latin typeface="Calibri Light" panose="020F0302020204030204" pitchFamily="34" charset="0"/>
                <a:ea typeface="Arial" panose="020B0604020202020204" pitchFamily="34" charset="0"/>
              </a:rPr>
              <a:t>Includes listen to or record a function of a computer system, or acquire the substance, meaning or purport thereof;</a:t>
            </a:r>
          </a:p>
          <a:p>
            <a:pPr marL="10160" marR="30480" indent="-6350" algn="just">
              <a:lnSpc>
                <a:spcPct val="103000"/>
              </a:lnSpc>
              <a:spcAft>
                <a:spcPts val="55"/>
              </a:spcAft>
            </a:pPr>
            <a:r>
              <a:rPr lang="en-CA" sz="1800" b="1" dirty="0">
                <a:effectLst/>
                <a:latin typeface="Calibri Light" panose="020F0302020204030204" pitchFamily="34" charset="0"/>
                <a:ea typeface="Arial" panose="020B0604020202020204" pitchFamily="34" charset="0"/>
              </a:rPr>
              <a:t>Traffic – </a:t>
            </a:r>
            <a:r>
              <a:rPr lang="en-CA" sz="1800" dirty="0">
                <a:effectLst/>
                <a:latin typeface="Calibri Light" panose="020F0302020204030204" pitchFamily="34" charset="0"/>
                <a:ea typeface="Arial" panose="020B0604020202020204" pitchFamily="34" charset="0"/>
              </a:rPr>
              <a:t>Means, in respect of a computer password, to sell, export from or import into Canada, distribute or deal with in any other way</a:t>
            </a:r>
            <a:endParaRPr lang="en-US" dirty="0">
              <a:latin typeface="Calibri Light" panose="020F0302020204030204" pitchFamily="34" charset="0"/>
            </a:endParaRPr>
          </a:p>
        </p:txBody>
      </p:sp>
    </p:spTree>
    <p:extLst>
      <p:ext uri="{BB962C8B-B14F-4D97-AF65-F5344CB8AC3E}">
        <p14:creationId xmlns:p14="http://schemas.microsoft.com/office/powerpoint/2010/main" val="209423933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704FA9-F927-341A-B640-A480A6C7D189}"/>
              </a:ext>
            </a:extLst>
          </p:cNvPr>
          <p:cNvSpPr>
            <a:spLocks noGrp="1"/>
          </p:cNvSpPr>
          <p:nvPr>
            <p:ph type="title"/>
          </p:nvPr>
        </p:nvSpPr>
        <p:spPr>
          <a:xfrm>
            <a:off x="798653" y="758143"/>
            <a:ext cx="10479573" cy="1371599"/>
          </a:xfrm>
        </p:spPr>
        <p:txBody>
          <a:bodyPr>
            <a:noAutofit/>
          </a:bodyPr>
          <a:lstStyle/>
          <a:p>
            <a:r>
              <a:rPr lang="en-CA" sz="4000" b="1" dirty="0">
                <a:effectLst/>
                <a:uFill>
                  <a:solidFill>
                    <a:srgbClr val="000000"/>
                  </a:solidFill>
                </a:uFill>
                <a:ea typeface="Arial" panose="020B0604020202020204" pitchFamily="34" charset="0"/>
              </a:rPr>
              <a:t>Types of Jobs in the Security Industry</a:t>
            </a:r>
            <a:br>
              <a:rPr lang="en-CA" sz="4800" b="1" u="sng" dirty="0">
                <a:effectLst/>
                <a:uFill>
                  <a:solidFill>
                    <a:srgbClr val="000000"/>
                  </a:solidFill>
                </a:uFill>
                <a:ea typeface="Arial" panose="020B0604020202020204" pitchFamily="34" charset="0"/>
              </a:rPr>
            </a:br>
            <a:endParaRPr lang="en-US" sz="4800" dirty="0"/>
          </a:p>
        </p:txBody>
      </p:sp>
      <p:sp>
        <p:nvSpPr>
          <p:cNvPr id="3" name="Content Placeholder 2">
            <a:extLst>
              <a:ext uri="{FF2B5EF4-FFF2-40B4-BE49-F238E27FC236}">
                <a16:creationId xmlns:a16="http://schemas.microsoft.com/office/drawing/2014/main" id="{23A8BB7D-12A0-741A-F660-0D9DDE70A59D}"/>
              </a:ext>
            </a:extLst>
          </p:cNvPr>
          <p:cNvSpPr>
            <a:spLocks noGrp="1"/>
          </p:cNvSpPr>
          <p:nvPr>
            <p:ph idx="1"/>
          </p:nvPr>
        </p:nvSpPr>
        <p:spPr>
          <a:xfrm>
            <a:off x="913775" y="2592729"/>
            <a:ext cx="10364452" cy="3507128"/>
          </a:xfrm>
        </p:spPr>
        <p:txBody>
          <a:bodyPr>
            <a:normAutofit/>
          </a:bodyPr>
          <a:lstStyle/>
          <a:p>
            <a:pPr marL="10160" marR="30480" indent="-6350" algn="just">
              <a:lnSpc>
                <a:spcPct val="103000"/>
              </a:lnSpc>
              <a:spcAft>
                <a:spcPts val="55"/>
              </a:spcAft>
            </a:pPr>
            <a:r>
              <a:rPr lang="en-CA" sz="1800" dirty="0">
                <a:effectLst/>
                <a:latin typeface="Calibri Light" panose="020F0302020204030204" pitchFamily="34" charset="0"/>
                <a:ea typeface="Arial" panose="020B0604020202020204" pitchFamily="34" charset="0"/>
              </a:rPr>
              <a:t>A security guard must understand that providing access control duties are just one of the various types of services that, they might have to perform while working in the security industry. </a:t>
            </a:r>
          </a:p>
          <a:p>
            <a:pPr marL="10160" marR="30480" indent="-6350" algn="just">
              <a:lnSpc>
                <a:spcPct val="103000"/>
              </a:lnSpc>
              <a:spcAft>
                <a:spcPts val="55"/>
              </a:spcAft>
            </a:pPr>
            <a:r>
              <a:rPr lang="en-CA" sz="1800" dirty="0">
                <a:effectLst/>
                <a:latin typeface="Calibri Light" panose="020F0302020204030204" pitchFamily="34" charset="0"/>
                <a:ea typeface="Arial" panose="020B0604020202020204" pitchFamily="34" charset="0"/>
              </a:rPr>
              <a:t>The following is a list of some different jobs in the security industry</a:t>
            </a:r>
          </a:p>
          <a:p>
            <a:pPr marL="10160" marR="30480" indent="-6350" algn="just">
              <a:lnSpc>
                <a:spcPct val="103000"/>
              </a:lnSpc>
              <a:spcAft>
                <a:spcPts val="55"/>
              </a:spcAft>
            </a:pPr>
            <a:r>
              <a:rPr lang="en-CA" sz="1800" b="1" dirty="0">
                <a:effectLst/>
                <a:latin typeface="Calibri Light" panose="020F0302020204030204" pitchFamily="34" charset="0"/>
                <a:ea typeface="Arial" panose="020B0604020202020204" pitchFamily="34" charset="0"/>
              </a:rPr>
              <a:t>Private Investigator – </a:t>
            </a:r>
            <a:r>
              <a:rPr lang="en-CA" sz="1800" dirty="0">
                <a:effectLst/>
                <a:latin typeface="Calibri Light" panose="020F0302020204030204" pitchFamily="34" charset="0"/>
                <a:ea typeface="Arial" panose="020B0604020202020204" pitchFamily="34" charset="0"/>
              </a:rPr>
              <a:t>is a person who can be hired by individuals or groups to undertake investigations. Many jurisdictions require Private Investigator’s to be licensed, including Ontario, and they may or may not carry firearms depending on local laws. Some are ex-police officers, some are former federal agents, some are ex-military, some use to work in a private military company, some are former bodyguards and security guards, although many are not. Most of them do not arrest criminals or put them in custody. They are expected to keep detailed notes and to be prepared to testify in court regarding any of their observations on behalf of their clients. </a:t>
            </a:r>
          </a:p>
          <a:p>
            <a:pPr algn="just"/>
            <a:endParaRPr lang="en-US" dirty="0">
              <a:latin typeface="Calibri Light" panose="020F0302020204030204" pitchFamily="34" charset="0"/>
            </a:endParaRPr>
          </a:p>
        </p:txBody>
      </p:sp>
    </p:spTree>
    <p:extLst>
      <p:ext uri="{BB962C8B-B14F-4D97-AF65-F5344CB8AC3E}">
        <p14:creationId xmlns:p14="http://schemas.microsoft.com/office/powerpoint/2010/main" val="299306909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2973AB-FA0A-A12A-F3E5-F98670DB1B18}"/>
              </a:ext>
            </a:extLst>
          </p:cNvPr>
          <p:cNvSpPr>
            <a:spLocks noGrp="1"/>
          </p:cNvSpPr>
          <p:nvPr>
            <p:ph type="title"/>
          </p:nvPr>
        </p:nvSpPr>
        <p:spPr>
          <a:xfrm>
            <a:off x="913775" y="289367"/>
            <a:ext cx="10364451" cy="1215342"/>
          </a:xfrm>
        </p:spPr>
        <p:txBody>
          <a:bodyPr>
            <a:noAutofit/>
          </a:bodyPr>
          <a:lstStyle/>
          <a:p>
            <a:pPr algn="just"/>
            <a:r>
              <a:rPr lang="en-CA" sz="4000" b="1" dirty="0">
                <a:effectLst/>
                <a:uFill>
                  <a:solidFill>
                    <a:srgbClr val="000000"/>
                  </a:solidFill>
                </a:uFill>
                <a:ea typeface="Arial" panose="020B0604020202020204" pitchFamily="34" charset="0"/>
              </a:rPr>
              <a:t>Types of Jobs in the Security Industry</a:t>
            </a:r>
            <a:r>
              <a:rPr lang="en-CA" sz="4000" b="1" strike="noStrike" dirty="0">
                <a:effectLst/>
                <a:uFill>
                  <a:solidFill>
                    <a:srgbClr val="000000"/>
                  </a:solidFill>
                </a:uFill>
                <a:ea typeface="Arial" panose="020B0604020202020204" pitchFamily="34" charset="0"/>
              </a:rPr>
              <a:t> </a:t>
            </a:r>
            <a:br>
              <a:rPr lang="en-CA" sz="4000" b="1" u="sng" dirty="0">
                <a:effectLst/>
                <a:uFill>
                  <a:solidFill>
                    <a:srgbClr val="000000"/>
                  </a:solidFill>
                </a:uFill>
                <a:ea typeface="Arial" panose="020B0604020202020204" pitchFamily="34" charset="0"/>
              </a:rPr>
            </a:br>
            <a:endParaRPr lang="en-US" sz="4000" dirty="0"/>
          </a:p>
        </p:txBody>
      </p:sp>
      <p:sp>
        <p:nvSpPr>
          <p:cNvPr id="6" name="Content Placeholder 5">
            <a:extLst>
              <a:ext uri="{FF2B5EF4-FFF2-40B4-BE49-F238E27FC236}">
                <a16:creationId xmlns:a16="http://schemas.microsoft.com/office/drawing/2014/main" id="{DA7C6B54-FA16-8335-DFC7-70F4CDDA91C6}"/>
              </a:ext>
            </a:extLst>
          </p:cNvPr>
          <p:cNvSpPr>
            <a:spLocks noGrp="1"/>
          </p:cNvSpPr>
          <p:nvPr>
            <p:ph idx="1"/>
          </p:nvPr>
        </p:nvSpPr>
        <p:spPr>
          <a:xfrm>
            <a:off x="567160" y="1666755"/>
            <a:ext cx="10984374" cy="4444678"/>
          </a:xfrm>
        </p:spPr>
        <p:txBody>
          <a:bodyPr/>
          <a:lstStyle/>
          <a:p>
            <a:pPr marL="10160" marR="30480" indent="-6350" algn="just">
              <a:lnSpc>
                <a:spcPct val="103000"/>
              </a:lnSpc>
              <a:spcAft>
                <a:spcPts val="55"/>
              </a:spcAft>
            </a:pPr>
            <a:r>
              <a:rPr lang="en-CA" sz="1800" b="1" dirty="0">
                <a:effectLst/>
                <a:latin typeface="Calibri Light" panose="020F0302020204030204" pitchFamily="34" charset="0"/>
                <a:ea typeface="Arial" panose="020B0604020202020204" pitchFamily="34" charset="0"/>
              </a:rPr>
              <a:t>Law Enforcement – </a:t>
            </a:r>
            <a:r>
              <a:rPr lang="en-CA" sz="1800" dirty="0">
                <a:effectLst/>
                <a:latin typeface="Calibri Light" panose="020F0302020204030204" pitchFamily="34" charset="0"/>
                <a:ea typeface="Arial" panose="020B0604020202020204" pitchFamily="34" charset="0"/>
              </a:rPr>
              <a:t>security guards will be responsible to enforce rules and regulations at their premise. This would also include enforcement of various laws and acts that exists. In many cases a security guard will be required to conduct and arrest under the Trespass to Property Act or the Criminal Code. However, security is not there to replace the Police. Should an arrest be made, the security guard must deliver that person to a Peace Officer, and in many cases company policies would include the police. </a:t>
            </a:r>
          </a:p>
          <a:p>
            <a:pPr marL="10160" marR="30480" indent="-6350" algn="just">
              <a:lnSpc>
                <a:spcPct val="103000"/>
              </a:lnSpc>
              <a:spcAft>
                <a:spcPts val="55"/>
              </a:spcAft>
            </a:pPr>
            <a:r>
              <a:rPr lang="en-CA" sz="1800" b="1" dirty="0">
                <a:effectLst/>
                <a:latin typeface="Calibri Light" panose="020F0302020204030204" pitchFamily="34" charset="0"/>
                <a:ea typeface="Arial" panose="020B0604020202020204" pitchFamily="34" charset="0"/>
              </a:rPr>
              <a:t>Security Services – </a:t>
            </a:r>
            <a:r>
              <a:rPr lang="en-CA" sz="1800" dirty="0">
                <a:effectLst/>
                <a:latin typeface="Calibri Light" panose="020F0302020204030204" pitchFamily="34" charset="0"/>
                <a:ea typeface="Arial" panose="020B0604020202020204" pitchFamily="34" charset="0"/>
              </a:rPr>
              <a:t>the core of what we do but not inclusive to just patrolling. Security services includes: </a:t>
            </a:r>
          </a:p>
          <a:p>
            <a:endParaRPr lang="en-US" dirty="0">
              <a:latin typeface="Calibri Light" panose="020F0302020204030204" pitchFamily="34" charset="0"/>
            </a:endParaRPr>
          </a:p>
        </p:txBody>
      </p:sp>
      <p:graphicFrame>
        <p:nvGraphicFramePr>
          <p:cNvPr id="7" name="Table 6">
            <a:extLst>
              <a:ext uri="{FF2B5EF4-FFF2-40B4-BE49-F238E27FC236}">
                <a16:creationId xmlns:a16="http://schemas.microsoft.com/office/drawing/2014/main" id="{2BC63B8B-725F-1FEA-1C5F-A947FD368800}"/>
              </a:ext>
            </a:extLst>
          </p:cNvPr>
          <p:cNvGraphicFramePr>
            <a:graphicFrameLocks noGrp="1"/>
          </p:cNvGraphicFramePr>
          <p:nvPr>
            <p:extLst>
              <p:ext uri="{D42A27DB-BD31-4B8C-83A1-F6EECF244321}">
                <p14:modId xmlns:p14="http://schemas.microsoft.com/office/powerpoint/2010/main" val="1098253688"/>
              </p:ext>
            </p:extLst>
          </p:nvPr>
        </p:nvGraphicFramePr>
        <p:xfrm>
          <a:off x="2141316" y="5058138"/>
          <a:ext cx="8391646" cy="891249"/>
        </p:xfrm>
        <a:graphic>
          <a:graphicData uri="http://schemas.openxmlformats.org/drawingml/2006/table">
            <a:tbl>
              <a:tblPr firstRow="1" firstCol="1" bandRow="1">
                <a:tableStyleId>{5C22544A-7EE6-4342-B048-85BDC9FD1C3A}</a:tableStyleId>
              </a:tblPr>
              <a:tblGrid>
                <a:gridCol w="2578234">
                  <a:extLst>
                    <a:ext uri="{9D8B030D-6E8A-4147-A177-3AD203B41FA5}">
                      <a16:colId xmlns:a16="http://schemas.microsoft.com/office/drawing/2014/main" val="1892936607"/>
                    </a:ext>
                  </a:extLst>
                </a:gridCol>
                <a:gridCol w="2577465">
                  <a:extLst>
                    <a:ext uri="{9D8B030D-6E8A-4147-A177-3AD203B41FA5}">
                      <a16:colId xmlns:a16="http://schemas.microsoft.com/office/drawing/2014/main" val="3046704724"/>
                    </a:ext>
                  </a:extLst>
                </a:gridCol>
                <a:gridCol w="3235947">
                  <a:extLst>
                    <a:ext uri="{9D8B030D-6E8A-4147-A177-3AD203B41FA5}">
                      <a16:colId xmlns:a16="http://schemas.microsoft.com/office/drawing/2014/main" val="1966783641"/>
                    </a:ext>
                  </a:extLst>
                </a:gridCol>
              </a:tblGrid>
              <a:tr h="891249">
                <a:tc>
                  <a:txBody>
                    <a:bodyPr/>
                    <a:lstStyle/>
                    <a:p>
                      <a:pPr marL="342900" marR="31115" lvl="0" indent="-342900" algn="l" fontAlgn="base">
                        <a:lnSpc>
                          <a:spcPct val="107000"/>
                        </a:lnSpc>
                        <a:spcAft>
                          <a:spcPts val="55"/>
                        </a:spcAft>
                        <a:buClr>
                          <a:srgbClr val="000000"/>
                        </a:buClr>
                        <a:buSzPts val="1200"/>
                        <a:buFont typeface="Arial" panose="020B0604020202020204" pitchFamily="34" charset="0"/>
                        <a:buChar char="•"/>
                      </a:pPr>
                      <a:r>
                        <a:rPr lang="en-CA" sz="1200" u="none" strike="noStrike">
                          <a:effectLst/>
                          <a:uFill>
                            <a:solidFill>
                              <a:srgbClr val="000000"/>
                            </a:solidFill>
                          </a:uFill>
                        </a:rPr>
                        <a:t>Patrolling Guards </a:t>
                      </a:r>
                    </a:p>
                    <a:p>
                      <a:pPr marL="342900" marR="31115" lvl="0" indent="-342900" algn="l" fontAlgn="base">
                        <a:lnSpc>
                          <a:spcPct val="107000"/>
                        </a:lnSpc>
                        <a:spcAft>
                          <a:spcPts val="55"/>
                        </a:spcAft>
                        <a:buClr>
                          <a:srgbClr val="000000"/>
                        </a:buClr>
                        <a:buSzPts val="1200"/>
                        <a:buFont typeface="Arial" panose="020B0604020202020204" pitchFamily="34" charset="0"/>
                        <a:buChar char="•"/>
                      </a:pPr>
                      <a:r>
                        <a:rPr lang="en-CA" sz="1200" u="none" strike="noStrike">
                          <a:effectLst/>
                          <a:uFill>
                            <a:solidFill>
                              <a:srgbClr val="000000"/>
                            </a:solidFill>
                          </a:uFill>
                        </a:rPr>
                        <a:t>Mobile Guards </a:t>
                      </a:r>
                    </a:p>
                    <a:p>
                      <a:pPr marL="228600" marR="31115" indent="-6350" algn="l">
                        <a:lnSpc>
                          <a:spcPct val="107000"/>
                        </a:lnSpc>
                        <a:spcAft>
                          <a:spcPts val="55"/>
                        </a:spcAft>
                      </a:pPr>
                      <a:r>
                        <a:rPr lang="en-CA" sz="1200">
                          <a:effectLst/>
                        </a:rPr>
                        <a:t>(vehicle) </a:t>
                      </a:r>
                      <a:endParaRPr lang="en-CA" sz="1200">
                        <a:solidFill>
                          <a:srgbClr val="000000"/>
                        </a:solidFill>
                        <a:effectLst/>
                        <a:latin typeface="Arial" panose="020B0604020202020204" pitchFamily="34" charset="0"/>
                        <a:ea typeface="Arial" panose="020B0604020202020204" pitchFamily="34" charset="0"/>
                        <a:cs typeface="Times New Roman" panose="02020603050405020304" pitchFamily="18" charset="0"/>
                      </a:endParaRPr>
                    </a:p>
                  </a:txBody>
                  <a:tcPr marL="0" marR="0" marT="0" marB="0"/>
                </a:tc>
                <a:tc>
                  <a:txBody>
                    <a:bodyPr/>
                    <a:lstStyle/>
                    <a:p>
                      <a:pPr marL="342900" marR="31115" lvl="0" indent="-342900" algn="l" fontAlgn="base">
                        <a:lnSpc>
                          <a:spcPct val="107000"/>
                        </a:lnSpc>
                        <a:spcAft>
                          <a:spcPts val="55"/>
                        </a:spcAft>
                        <a:buClr>
                          <a:srgbClr val="000000"/>
                        </a:buClr>
                        <a:buSzPts val="1200"/>
                        <a:buFont typeface="Arial" panose="020B0604020202020204" pitchFamily="34" charset="0"/>
                        <a:buChar char="•"/>
                      </a:pPr>
                      <a:r>
                        <a:rPr lang="en-CA" sz="1200" u="none" strike="noStrike" dirty="0">
                          <a:effectLst/>
                          <a:uFill>
                            <a:solidFill>
                              <a:srgbClr val="000000"/>
                            </a:solidFill>
                          </a:uFill>
                        </a:rPr>
                        <a:t>Alarm Response </a:t>
                      </a:r>
                    </a:p>
                    <a:p>
                      <a:pPr marL="342900" marR="31115" lvl="0" indent="-342900" algn="l" fontAlgn="base">
                        <a:lnSpc>
                          <a:spcPct val="107000"/>
                        </a:lnSpc>
                        <a:spcAft>
                          <a:spcPts val="55"/>
                        </a:spcAft>
                        <a:buClr>
                          <a:srgbClr val="000000"/>
                        </a:buClr>
                        <a:buSzPts val="1200"/>
                        <a:buFont typeface="Arial" panose="020B0604020202020204" pitchFamily="34" charset="0"/>
                        <a:buChar char="•"/>
                      </a:pPr>
                      <a:r>
                        <a:rPr lang="en-CA" sz="1200" u="none" strike="noStrike" dirty="0">
                          <a:effectLst/>
                          <a:uFill>
                            <a:solidFill>
                              <a:srgbClr val="000000"/>
                            </a:solidFill>
                          </a:uFill>
                        </a:rPr>
                        <a:t>Alarm Monitoring </a:t>
                      </a:r>
                    </a:p>
                    <a:p>
                      <a:pPr marL="342900" marR="31115" lvl="0" indent="-342900" algn="l" fontAlgn="base">
                        <a:lnSpc>
                          <a:spcPct val="107000"/>
                        </a:lnSpc>
                        <a:spcAft>
                          <a:spcPts val="55"/>
                        </a:spcAft>
                        <a:buClr>
                          <a:srgbClr val="000000"/>
                        </a:buClr>
                        <a:buSzPts val="1200"/>
                        <a:buFont typeface="Arial" panose="020B0604020202020204" pitchFamily="34" charset="0"/>
                        <a:buChar char="•"/>
                      </a:pPr>
                      <a:r>
                        <a:rPr lang="en-CA" sz="1200" u="none" strike="noStrike" dirty="0">
                          <a:effectLst/>
                          <a:uFill>
                            <a:solidFill>
                              <a:srgbClr val="000000"/>
                            </a:solidFill>
                          </a:uFill>
                        </a:rPr>
                        <a:t>Lock Smith </a:t>
                      </a:r>
                      <a:endParaRPr lang="en-CA" sz="1200" u="none" strike="noStrike" dirty="0">
                        <a:solidFill>
                          <a:srgbClr val="000000"/>
                        </a:solidFill>
                        <a:effectLst/>
                        <a:uFill>
                          <a:solidFill>
                            <a:srgbClr val="000000"/>
                          </a:solidFill>
                        </a:uFill>
                        <a:latin typeface="Arial" panose="020B0604020202020204" pitchFamily="34" charset="0"/>
                        <a:ea typeface="Arial" panose="020B0604020202020204" pitchFamily="34" charset="0"/>
                        <a:cs typeface="Arial" panose="020B0604020202020204" pitchFamily="34" charset="0"/>
                      </a:endParaRPr>
                    </a:p>
                  </a:txBody>
                  <a:tcPr marL="0" marR="0" marT="0" marB="0"/>
                </a:tc>
                <a:tc>
                  <a:txBody>
                    <a:bodyPr/>
                    <a:lstStyle/>
                    <a:p>
                      <a:pPr marL="342900" marR="31115" lvl="0" indent="-342900" algn="l" fontAlgn="base">
                        <a:lnSpc>
                          <a:spcPct val="107000"/>
                        </a:lnSpc>
                        <a:spcAft>
                          <a:spcPts val="55"/>
                        </a:spcAft>
                        <a:buClr>
                          <a:srgbClr val="000000"/>
                        </a:buClr>
                        <a:buSzPts val="1200"/>
                        <a:buFont typeface="Arial" panose="020B0604020202020204" pitchFamily="34" charset="0"/>
                        <a:buChar char="•"/>
                      </a:pPr>
                      <a:r>
                        <a:rPr lang="en-CA" sz="1200" u="none" strike="noStrike" dirty="0">
                          <a:effectLst/>
                          <a:uFill>
                            <a:solidFill>
                              <a:srgbClr val="000000"/>
                            </a:solidFill>
                          </a:uFill>
                        </a:rPr>
                        <a:t>Systems </a:t>
                      </a:r>
                    </a:p>
                    <a:p>
                      <a:pPr marL="342900" marR="31115" lvl="0" indent="-342900" algn="l" fontAlgn="base">
                        <a:lnSpc>
                          <a:spcPct val="107000"/>
                        </a:lnSpc>
                        <a:spcAft>
                          <a:spcPts val="55"/>
                        </a:spcAft>
                        <a:buClr>
                          <a:srgbClr val="000000"/>
                        </a:buClr>
                        <a:buSzPts val="1200"/>
                        <a:buFont typeface="Arial" panose="020B0604020202020204" pitchFamily="34" charset="0"/>
                        <a:buChar char="•"/>
                      </a:pPr>
                      <a:r>
                        <a:rPr lang="en-CA" sz="1200" u="none" strike="noStrike" dirty="0">
                          <a:effectLst/>
                          <a:uFill>
                            <a:solidFill>
                              <a:srgbClr val="000000"/>
                            </a:solidFill>
                          </a:uFill>
                        </a:rPr>
                        <a:t>Installations </a:t>
                      </a:r>
                    </a:p>
                    <a:p>
                      <a:pPr marL="342900" marR="31115" lvl="0" indent="-342900" algn="l" fontAlgn="base">
                        <a:lnSpc>
                          <a:spcPct val="107000"/>
                        </a:lnSpc>
                        <a:spcAft>
                          <a:spcPts val="55"/>
                        </a:spcAft>
                        <a:buClr>
                          <a:srgbClr val="000000"/>
                        </a:buClr>
                        <a:buSzPts val="1200"/>
                        <a:buFont typeface="Arial" panose="020B0604020202020204" pitchFamily="34" charset="0"/>
                        <a:buChar char="•"/>
                      </a:pPr>
                      <a:r>
                        <a:rPr lang="en-CA" sz="1200" u="none" strike="noStrike" dirty="0">
                          <a:effectLst/>
                          <a:uFill>
                            <a:solidFill>
                              <a:srgbClr val="000000"/>
                            </a:solidFill>
                          </a:uFill>
                        </a:rPr>
                        <a:t>Access Control </a:t>
                      </a:r>
                      <a:endParaRPr lang="en-CA" sz="1200" u="none" strike="noStrike" dirty="0">
                        <a:solidFill>
                          <a:srgbClr val="000000"/>
                        </a:solidFill>
                        <a:effectLst/>
                        <a:uFill>
                          <a:solidFill>
                            <a:srgbClr val="000000"/>
                          </a:solidFill>
                        </a:uFill>
                        <a:latin typeface="Arial" panose="020B0604020202020204" pitchFamily="34" charset="0"/>
                        <a:ea typeface="Arial" panose="020B0604020202020204" pitchFamily="34" charset="0"/>
                        <a:cs typeface="Arial" panose="020B0604020202020204" pitchFamily="34" charset="0"/>
                      </a:endParaRPr>
                    </a:p>
                  </a:txBody>
                  <a:tcPr marL="0" marR="0" marT="0" marB="0"/>
                </a:tc>
                <a:extLst>
                  <a:ext uri="{0D108BD9-81ED-4DB2-BD59-A6C34878D82A}">
                    <a16:rowId xmlns:a16="http://schemas.microsoft.com/office/drawing/2014/main" val="3370104600"/>
                  </a:ext>
                </a:extLst>
              </a:tr>
            </a:tbl>
          </a:graphicData>
        </a:graphic>
      </p:graphicFrame>
    </p:spTree>
    <p:extLst>
      <p:ext uri="{BB962C8B-B14F-4D97-AF65-F5344CB8AC3E}">
        <p14:creationId xmlns:p14="http://schemas.microsoft.com/office/powerpoint/2010/main" val="162476222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6E0E46-ECF9-45D8-1610-1A2669FD51A3}"/>
              </a:ext>
            </a:extLst>
          </p:cNvPr>
          <p:cNvSpPr>
            <a:spLocks noGrp="1"/>
          </p:cNvSpPr>
          <p:nvPr>
            <p:ph type="title"/>
          </p:nvPr>
        </p:nvSpPr>
        <p:spPr>
          <a:xfrm>
            <a:off x="913775" y="618518"/>
            <a:ext cx="10364451" cy="886192"/>
          </a:xfrm>
        </p:spPr>
        <p:txBody>
          <a:bodyPr>
            <a:normAutofit/>
          </a:bodyPr>
          <a:lstStyle/>
          <a:p>
            <a:r>
              <a:rPr lang="en-US" sz="4800" dirty="0"/>
              <a:t>Types of Jobs</a:t>
            </a:r>
          </a:p>
        </p:txBody>
      </p:sp>
      <p:sp>
        <p:nvSpPr>
          <p:cNvPr id="3" name="Content Placeholder 2">
            <a:extLst>
              <a:ext uri="{FF2B5EF4-FFF2-40B4-BE49-F238E27FC236}">
                <a16:creationId xmlns:a16="http://schemas.microsoft.com/office/drawing/2014/main" id="{13341B5E-C9FC-1821-33F7-90AE3FE41BBD}"/>
              </a:ext>
            </a:extLst>
          </p:cNvPr>
          <p:cNvSpPr>
            <a:spLocks noGrp="1"/>
          </p:cNvSpPr>
          <p:nvPr>
            <p:ph idx="1"/>
          </p:nvPr>
        </p:nvSpPr>
        <p:spPr>
          <a:xfrm>
            <a:off x="913775" y="2233914"/>
            <a:ext cx="10364452" cy="4005569"/>
          </a:xfrm>
        </p:spPr>
        <p:txBody>
          <a:bodyPr>
            <a:normAutofit/>
          </a:bodyPr>
          <a:lstStyle/>
          <a:p>
            <a:pPr marL="10160" marR="30480" indent="-6350" algn="just">
              <a:lnSpc>
                <a:spcPct val="103000"/>
              </a:lnSpc>
              <a:spcAft>
                <a:spcPts val="55"/>
              </a:spcAft>
            </a:pPr>
            <a:r>
              <a:rPr lang="en-CA" sz="1800" b="1" dirty="0">
                <a:effectLst/>
                <a:latin typeface="Calibri Light" panose="020F0302020204030204" pitchFamily="34" charset="0"/>
                <a:ea typeface="Arial" panose="020B0604020202020204" pitchFamily="34" charset="0"/>
              </a:rPr>
              <a:t>Loss Prevention </a:t>
            </a:r>
            <a:r>
              <a:rPr lang="en-CA" sz="1800" dirty="0">
                <a:effectLst/>
                <a:latin typeface="Calibri Light" panose="020F0302020204030204" pitchFamily="34" charset="0"/>
                <a:ea typeface="Arial" panose="020B0604020202020204" pitchFamily="34" charset="0"/>
              </a:rPr>
              <a:t>– in some retailers known as </a:t>
            </a:r>
            <a:r>
              <a:rPr lang="en-CA" sz="1800" b="1" dirty="0">
                <a:effectLst/>
                <a:latin typeface="Calibri Light" panose="020F0302020204030204" pitchFamily="34" charset="0"/>
                <a:ea typeface="Arial" panose="020B0604020202020204" pitchFamily="34" charset="0"/>
              </a:rPr>
              <a:t>asset protection, </a:t>
            </a:r>
            <a:r>
              <a:rPr lang="en-CA" sz="1800" dirty="0">
                <a:effectLst/>
                <a:latin typeface="Calibri Light" panose="020F0302020204030204" pitchFamily="34" charset="0"/>
                <a:ea typeface="Arial" panose="020B0604020202020204" pitchFamily="34" charset="0"/>
              </a:rPr>
              <a:t>is a form of private investigation into larceny or theft. The focus of such investigations generally includes shoplifting, package pilferage, embezzlement, credit fraud, and cheque fraud. “Loss prevention” or “LP” is used to describe several methods used to reduce the amount of all losses and shrinkage often related to retail trade. </a:t>
            </a:r>
          </a:p>
          <a:p>
            <a:pPr marL="0" marR="31115" indent="0" algn="just">
              <a:lnSpc>
                <a:spcPct val="107000"/>
              </a:lnSpc>
              <a:spcAft>
                <a:spcPts val="55"/>
              </a:spcAft>
              <a:buNone/>
            </a:pPr>
            <a:endParaRPr lang="en-CA" sz="1800" dirty="0">
              <a:effectLst/>
              <a:latin typeface="Calibri Light" panose="020F0302020204030204" pitchFamily="34" charset="0"/>
              <a:ea typeface="Arial" panose="020B0604020202020204" pitchFamily="34" charset="0"/>
            </a:endParaRPr>
          </a:p>
          <a:p>
            <a:pPr marL="10160" marR="30480" indent="-6350" algn="just">
              <a:lnSpc>
                <a:spcPct val="103000"/>
              </a:lnSpc>
              <a:spcAft>
                <a:spcPts val="55"/>
              </a:spcAft>
            </a:pPr>
            <a:r>
              <a:rPr lang="en-CA" sz="1800" b="1" dirty="0">
                <a:effectLst/>
                <a:latin typeface="Calibri Light" panose="020F0302020204030204" pitchFamily="34" charset="0"/>
                <a:ea typeface="Arial" panose="020B0604020202020204" pitchFamily="34" charset="0"/>
              </a:rPr>
              <a:t>Patrol Services </a:t>
            </a:r>
            <a:r>
              <a:rPr lang="en-CA" sz="1800" dirty="0">
                <a:effectLst/>
                <a:latin typeface="Calibri Light" panose="020F0302020204030204" pitchFamily="34" charset="0"/>
                <a:ea typeface="Arial" panose="020B0604020202020204" pitchFamily="34" charset="0"/>
              </a:rPr>
              <a:t>– the most common service in the security industry. This is a physical form of security that involves the use of a person.  This is used a visual deterrent by clients in where guards are used to walk around and maintain a visual presence. The guard will have various duties and tasks that will be performed while on these walks. These tasks will include things such as: monitoring for suspicious behaviour, looking for hazards, maintaining order, etc. </a:t>
            </a:r>
          </a:p>
          <a:p>
            <a:pPr algn="just"/>
            <a:endParaRPr lang="en-US" dirty="0">
              <a:latin typeface="Calibri Light" panose="020F0302020204030204" pitchFamily="34" charset="0"/>
            </a:endParaRPr>
          </a:p>
        </p:txBody>
      </p:sp>
    </p:spTree>
    <p:extLst>
      <p:ext uri="{BB962C8B-B14F-4D97-AF65-F5344CB8AC3E}">
        <p14:creationId xmlns:p14="http://schemas.microsoft.com/office/powerpoint/2010/main" val="208724965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00C29B-2F22-A818-5CC2-D254F9016FD7}"/>
              </a:ext>
            </a:extLst>
          </p:cNvPr>
          <p:cNvSpPr>
            <a:spLocks noGrp="1"/>
          </p:cNvSpPr>
          <p:nvPr>
            <p:ph type="title"/>
          </p:nvPr>
        </p:nvSpPr>
        <p:spPr>
          <a:xfrm>
            <a:off x="913774" y="286315"/>
            <a:ext cx="10368000" cy="1137371"/>
          </a:xfrm>
        </p:spPr>
        <p:txBody>
          <a:bodyPr>
            <a:noAutofit/>
          </a:bodyPr>
          <a:lstStyle/>
          <a:p>
            <a:r>
              <a:rPr lang="en-CA" sz="4000" dirty="0">
                <a:effectLst/>
                <a:uFill>
                  <a:solidFill>
                    <a:srgbClr val="000000"/>
                  </a:solidFill>
                </a:uFill>
                <a:ea typeface="Calibri" panose="020F0502020204030204" pitchFamily="34" charset="0"/>
              </a:rPr>
              <a:t>TYPES OF ASSIGNMENTS</a:t>
            </a:r>
            <a:r>
              <a:rPr lang="en-CA" sz="4000" dirty="0">
                <a:effectLst/>
                <a:ea typeface="Calibri" panose="020F0502020204030204" pitchFamily="34" charset="0"/>
              </a:rPr>
              <a:t> </a:t>
            </a:r>
            <a:br>
              <a:rPr lang="en-CA" sz="4000" dirty="0">
                <a:effectLst/>
                <a:ea typeface="Arial" panose="020B0604020202020204" pitchFamily="34" charset="0"/>
              </a:rPr>
            </a:br>
            <a:endParaRPr lang="en-US" sz="4000" dirty="0"/>
          </a:p>
        </p:txBody>
      </p:sp>
      <p:sp>
        <p:nvSpPr>
          <p:cNvPr id="3" name="Content Placeholder 2">
            <a:extLst>
              <a:ext uri="{FF2B5EF4-FFF2-40B4-BE49-F238E27FC236}">
                <a16:creationId xmlns:a16="http://schemas.microsoft.com/office/drawing/2014/main" id="{184E1C62-E82F-367E-0161-7D0C73645453}"/>
              </a:ext>
            </a:extLst>
          </p:cNvPr>
          <p:cNvSpPr>
            <a:spLocks noGrp="1"/>
          </p:cNvSpPr>
          <p:nvPr>
            <p:ph idx="1"/>
          </p:nvPr>
        </p:nvSpPr>
        <p:spPr>
          <a:xfrm>
            <a:off x="913775" y="1423686"/>
            <a:ext cx="10800000" cy="5148000"/>
          </a:xfrm>
        </p:spPr>
        <p:txBody>
          <a:bodyPr>
            <a:normAutofit/>
          </a:bodyPr>
          <a:lstStyle/>
          <a:p>
            <a:pPr marL="10160" marR="30480" indent="-6350" algn="just">
              <a:lnSpc>
                <a:spcPct val="103000"/>
              </a:lnSpc>
              <a:spcAft>
                <a:spcPts val="55"/>
              </a:spcAft>
            </a:pPr>
            <a:r>
              <a:rPr lang="en-CA" sz="1800" dirty="0">
                <a:effectLst/>
                <a:latin typeface="Calibri Light" panose="020F0302020204030204" pitchFamily="34" charset="0"/>
                <a:ea typeface="Arial" panose="020B0604020202020204" pitchFamily="34" charset="0"/>
              </a:rPr>
              <a:t>There are various types of security assignments at any given site. Depending on the size, nature and requirements of the client security services could be deployed in several different ways to ensure that the people, property and information on site are protected. Each type of assignment is designed to serve a unique purpose in the overall objective of providing the highest level of security protection possible. Some of the different types of assignments are listed below: </a:t>
            </a:r>
          </a:p>
          <a:p>
            <a:pPr marL="10160" marR="30480" indent="-6350" algn="just">
              <a:lnSpc>
                <a:spcPct val="103000"/>
              </a:lnSpc>
              <a:spcAft>
                <a:spcPts val="55"/>
              </a:spcAft>
            </a:pPr>
            <a:r>
              <a:rPr lang="en-CA" sz="1800" b="1" dirty="0">
                <a:effectLst/>
                <a:latin typeface="Calibri Light" panose="020F0302020204030204" pitchFamily="34" charset="0"/>
                <a:ea typeface="Arial" panose="020B0604020202020204" pitchFamily="34" charset="0"/>
              </a:rPr>
              <a:t>Fixed post – </a:t>
            </a:r>
            <a:r>
              <a:rPr lang="en-CA" sz="1800" dirty="0">
                <a:effectLst/>
                <a:latin typeface="Calibri Light" panose="020F0302020204030204" pitchFamily="34" charset="0"/>
                <a:ea typeface="Arial" panose="020B0604020202020204" pitchFamily="34" charset="0"/>
              </a:rPr>
              <a:t>Refers to a post where the security guard is assigned to a specific area of the property. The function might include guarding a single door or a single object. It could be an assignment such as being at a security console desk – Of the word </a:t>
            </a:r>
            <a:r>
              <a:rPr lang="en-CA" sz="1800" i="1" dirty="0">
                <a:effectLst/>
                <a:latin typeface="Calibri Light" panose="020F0302020204030204" pitchFamily="34" charset="0"/>
                <a:ea typeface="Arial" panose="020B0604020202020204" pitchFamily="34" charset="0"/>
              </a:rPr>
              <a:t>fixed</a:t>
            </a:r>
            <a:r>
              <a:rPr lang="en-CA" sz="1800" dirty="0">
                <a:effectLst/>
                <a:latin typeface="Calibri Light" panose="020F0302020204030204" pitchFamily="34" charset="0"/>
                <a:ea typeface="Arial" panose="020B0604020202020204" pitchFamily="34" charset="0"/>
              </a:rPr>
              <a:t>, the assigned guard would generally not leave his or her post while in the execution of their job function.  Examples of fixed post assignments are; </a:t>
            </a:r>
          </a:p>
          <a:p>
            <a:pPr marL="10160" marR="30480" indent="-6350" algn="just">
              <a:lnSpc>
                <a:spcPct val="103000"/>
              </a:lnSpc>
              <a:spcAft>
                <a:spcPts val="55"/>
              </a:spcAft>
            </a:pPr>
            <a:r>
              <a:rPr lang="en-US" sz="1800" dirty="0">
                <a:latin typeface="Calibri Light" panose="020F0302020204030204" pitchFamily="34" charset="0"/>
              </a:rPr>
              <a:t>Lobby guard ,Entrance control of any job site , bank guard etc.</a:t>
            </a:r>
          </a:p>
        </p:txBody>
      </p:sp>
    </p:spTree>
    <p:extLst>
      <p:ext uri="{BB962C8B-B14F-4D97-AF65-F5344CB8AC3E}">
        <p14:creationId xmlns:p14="http://schemas.microsoft.com/office/powerpoint/2010/main" val="298456589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79D552-A3B7-216E-2D24-473BC776B721}"/>
              </a:ext>
            </a:extLst>
          </p:cNvPr>
          <p:cNvSpPr>
            <a:spLocks noGrp="1"/>
          </p:cNvSpPr>
          <p:nvPr>
            <p:ph type="title"/>
          </p:nvPr>
        </p:nvSpPr>
        <p:spPr>
          <a:xfrm>
            <a:off x="913775" y="618518"/>
            <a:ext cx="10364451" cy="712572"/>
          </a:xfrm>
        </p:spPr>
        <p:txBody>
          <a:bodyPr>
            <a:noAutofit/>
          </a:bodyPr>
          <a:lstStyle/>
          <a:p>
            <a:pPr algn="just"/>
            <a:r>
              <a:rPr lang="en-US" sz="4800" dirty="0"/>
              <a:t>Vehicle patrol and roving patrol</a:t>
            </a:r>
          </a:p>
        </p:txBody>
      </p:sp>
      <p:sp>
        <p:nvSpPr>
          <p:cNvPr id="3" name="Content Placeholder 2">
            <a:extLst>
              <a:ext uri="{FF2B5EF4-FFF2-40B4-BE49-F238E27FC236}">
                <a16:creationId xmlns:a16="http://schemas.microsoft.com/office/drawing/2014/main" id="{C95F0CBD-8C39-78D3-610C-4FECB1570448}"/>
              </a:ext>
            </a:extLst>
          </p:cNvPr>
          <p:cNvSpPr>
            <a:spLocks noGrp="1"/>
          </p:cNvSpPr>
          <p:nvPr>
            <p:ph idx="1"/>
          </p:nvPr>
        </p:nvSpPr>
        <p:spPr>
          <a:xfrm>
            <a:off x="913775" y="1759352"/>
            <a:ext cx="10364452" cy="4259483"/>
          </a:xfrm>
        </p:spPr>
        <p:txBody>
          <a:bodyPr>
            <a:normAutofit/>
          </a:bodyPr>
          <a:lstStyle/>
          <a:p>
            <a:pPr marL="10160" marR="30480" indent="-6350" algn="just">
              <a:lnSpc>
                <a:spcPct val="103000"/>
              </a:lnSpc>
              <a:spcAft>
                <a:spcPts val="55"/>
              </a:spcAft>
            </a:pPr>
            <a:r>
              <a:rPr lang="en-CA" sz="1800" b="1" dirty="0">
                <a:effectLst/>
                <a:latin typeface="Calibri Light" panose="020F0302020204030204" pitchFamily="34" charset="0"/>
                <a:ea typeface="Arial" panose="020B0604020202020204" pitchFamily="34" charset="0"/>
              </a:rPr>
              <a:t>Vehicle patrol – </a:t>
            </a:r>
            <a:r>
              <a:rPr lang="en-CA" sz="1800" dirty="0">
                <a:effectLst/>
                <a:latin typeface="Calibri Light" panose="020F0302020204030204" pitchFamily="34" charset="0"/>
                <a:ea typeface="Arial" panose="020B0604020202020204" pitchFamily="34" charset="0"/>
              </a:rPr>
              <a:t>Refers to a guard who in the regular execution of his duties utilizes a patrol vehicle to complete his or her job function. This may include driving the patrol vehicle only on the assigned property or might be driving to various accounts to conduct patrols at each of them during a given shift. An example of a vehicle patrol position would be a security guard assigned to a Mobile Division within a security organization or a security guard assigned a patrol vehicle to provide constant patrols of a large parking garage using the vehicle to complete the patrols.</a:t>
            </a:r>
          </a:p>
          <a:p>
            <a:pPr marL="10160" marR="30480" indent="-6350" algn="just">
              <a:lnSpc>
                <a:spcPct val="103000"/>
              </a:lnSpc>
              <a:spcAft>
                <a:spcPts val="55"/>
              </a:spcAft>
            </a:pPr>
            <a:r>
              <a:rPr lang="en-CA" sz="1800" b="1" dirty="0">
                <a:effectLst/>
                <a:latin typeface="Calibri Light" panose="020F0302020204030204" pitchFamily="34" charset="0"/>
                <a:ea typeface="Arial" panose="020B0604020202020204" pitchFamily="34" charset="0"/>
              </a:rPr>
              <a:t>Roving patrol – </a:t>
            </a:r>
            <a:r>
              <a:rPr lang="en-CA" sz="1800" dirty="0">
                <a:effectLst/>
                <a:latin typeface="Calibri Light" panose="020F0302020204030204" pitchFamily="34" charset="0"/>
                <a:ea typeface="Arial" panose="020B0604020202020204" pitchFamily="34" charset="0"/>
              </a:rPr>
              <a:t>May include all the above depending on the requirements of the coverage. This may include support of onsite staff or providing coverage for a limited time as dictated by a client. </a:t>
            </a:r>
          </a:p>
        </p:txBody>
      </p:sp>
    </p:spTree>
    <p:extLst>
      <p:ext uri="{BB962C8B-B14F-4D97-AF65-F5344CB8AC3E}">
        <p14:creationId xmlns:p14="http://schemas.microsoft.com/office/powerpoint/2010/main" val="57435730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8DB723-EB4B-E18A-2E76-C07B11517CB6}"/>
              </a:ext>
            </a:extLst>
          </p:cNvPr>
          <p:cNvSpPr>
            <a:spLocks noGrp="1"/>
          </p:cNvSpPr>
          <p:nvPr>
            <p:ph type="title"/>
          </p:nvPr>
        </p:nvSpPr>
        <p:spPr>
          <a:xfrm>
            <a:off x="913775" y="618518"/>
            <a:ext cx="10364451" cy="1360754"/>
          </a:xfrm>
        </p:spPr>
        <p:txBody>
          <a:bodyPr>
            <a:normAutofit/>
          </a:bodyPr>
          <a:lstStyle/>
          <a:p>
            <a:pPr algn="just"/>
            <a:r>
              <a:rPr lang="en-US" sz="4800" dirty="0"/>
              <a:t>Things to keep in mind</a:t>
            </a:r>
          </a:p>
        </p:txBody>
      </p:sp>
      <p:sp>
        <p:nvSpPr>
          <p:cNvPr id="3" name="Content Placeholder 2">
            <a:extLst>
              <a:ext uri="{FF2B5EF4-FFF2-40B4-BE49-F238E27FC236}">
                <a16:creationId xmlns:a16="http://schemas.microsoft.com/office/drawing/2014/main" id="{CCA203D9-8AD4-FDEA-9B47-41A724A8DB35}"/>
              </a:ext>
            </a:extLst>
          </p:cNvPr>
          <p:cNvSpPr>
            <a:spLocks noGrp="1"/>
          </p:cNvSpPr>
          <p:nvPr>
            <p:ph idx="1"/>
          </p:nvPr>
        </p:nvSpPr>
        <p:spPr>
          <a:xfrm>
            <a:off x="694480" y="2199190"/>
            <a:ext cx="10718157" cy="3912243"/>
          </a:xfrm>
        </p:spPr>
        <p:txBody>
          <a:bodyPr>
            <a:normAutofit/>
          </a:bodyPr>
          <a:lstStyle/>
          <a:p>
            <a:pPr algn="just"/>
            <a:r>
              <a:rPr lang="en-CA" sz="1800" b="1" dirty="0">
                <a:effectLst/>
                <a:uFill>
                  <a:solidFill>
                    <a:srgbClr val="000000"/>
                  </a:solidFill>
                </a:uFill>
                <a:latin typeface="Calibri Light" panose="020F0302020204030204" pitchFamily="34" charset="0"/>
                <a:ea typeface="Calibri" panose="020F0502020204030204" pitchFamily="34" charset="0"/>
                <a:cs typeface="Arial" panose="020B0604020202020204" pitchFamily="34" charset="0"/>
              </a:rPr>
              <a:t>The Fishbowl Theory</a:t>
            </a:r>
            <a:r>
              <a:rPr lang="en-CA" sz="1800" b="1" dirty="0">
                <a:effectLst/>
                <a:latin typeface="Calibri Light" panose="020F0302020204030204" pitchFamily="34" charset="0"/>
                <a:ea typeface="Calibri" panose="020F0502020204030204" pitchFamily="34" charset="0"/>
                <a:cs typeface="Arial" panose="020B0604020202020204" pitchFamily="34" charset="0"/>
              </a:rPr>
              <a:t> </a:t>
            </a:r>
            <a:r>
              <a:rPr lang="en-CA" sz="1800" dirty="0">
                <a:effectLst/>
                <a:latin typeface="Calibri Light" panose="020F0302020204030204" pitchFamily="34" charset="0"/>
                <a:ea typeface="Calibri" panose="020F0502020204030204" pitchFamily="34" charset="0"/>
                <a:cs typeface="Arial" panose="020B0604020202020204" pitchFamily="34" charset="0"/>
              </a:rPr>
              <a:t>- </a:t>
            </a:r>
            <a:r>
              <a:rPr lang="en-CA" sz="1800" dirty="0">
                <a:effectLst/>
                <a:latin typeface="Calibri Light" panose="020F0302020204030204" pitchFamily="34" charset="0"/>
                <a:ea typeface="Arial" panose="020B0604020202020204" pitchFamily="34" charset="0"/>
                <a:cs typeface="Arial" panose="020B0604020202020204" pitchFamily="34" charset="0"/>
              </a:rPr>
              <a:t>The fishbowl theory is designed to make security guards aware that while on duty there is always somebody watching them. Every action or inaction is usually witnessed by somebody. It might be peers, management, site staff or the general public. Our attitude, deportment and conduct will always be used as the measuring stick for which the guard, the company for whom they work for and the industry in general is measured by.</a:t>
            </a:r>
            <a:endParaRPr lang="en-US" sz="1800" dirty="0">
              <a:latin typeface="Calibri Light" panose="020F0302020204030204" pitchFamily="34" charset="0"/>
              <a:cs typeface="Arial" panose="020B0604020202020204" pitchFamily="34" charset="0"/>
            </a:endParaRPr>
          </a:p>
          <a:p>
            <a:pPr marL="6350" indent="-6350" algn="just">
              <a:lnSpc>
                <a:spcPct val="107000"/>
              </a:lnSpc>
              <a:spcAft>
                <a:spcPts val="915"/>
              </a:spcAft>
            </a:pPr>
            <a:r>
              <a:rPr lang="en-CA" sz="1800" b="1" dirty="0">
                <a:effectLst/>
                <a:uFill>
                  <a:solidFill>
                    <a:srgbClr val="000000"/>
                  </a:solidFill>
                </a:uFill>
                <a:latin typeface="Calibri Light" panose="020F0302020204030204" pitchFamily="34" charset="0"/>
                <a:ea typeface="Arial" panose="020B0604020202020204" pitchFamily="34" charset="0"/>
              </a:rPr>
              <a:t>Deportment</a:t>
            </a:r>
            <a:r>
              <a:rPr lang="en-CA" sz="1800" b="1" dirty="0">
                <a:uFill>
                  <a:solidFill>
                    <a:srgbClr val="000000"/>
                  </a:solidFill>
                </a:uFill>
                <a:latin typeface="Calibri Light" panose="020F0302020204030204" pitchFamily="34" charset="0"/>
                <a:ea typeface="Arial" panose="020B0604020202020204" pitchFamily="34" charset="0"/>
              </a:rPr>
              <a:t>  </a:t>
            </a:r>
            <a:r>
              <a:rPr lang="en-CA" sz="1800" strike="noStrike" dirty="0">
                <a:uFill>
                  <a:solidFill>
                    <a:srgbClr val="000000"/>
                  </a:solidFill>
                </a:uFill>
                <a:latin typeface="Calibri Light" panose="020F0302020204030204" pitchFamily="34" charset="0"/>
                <a:ea typeface="Arial" panose="020B0604020202020204" pitchFamily="34" charset="0"/>
              </a:rPr>
              <a:t>-  </a:t>
            </a:r>
            <a:r>
              <a:rPr lang="en-CA" sz="1800" dirty="0">
                <a:effectLst/>
                <a:latin typeface="Calibri Light" panose="020F0302020204030204" pitchFamily="34" charset="0"/>
                <a:ea typeface="Arial" panose="020B0604020202020204" pitchFamily="34" charset="0"/>
              </a:rPr>
              <a:t>As defined in the Oxford dictionary it is the “behavior or the bearing of a person.” The attitude and appearance of the Security Guard is of paramount importance in projecting that all important image when dealing with members of the public as well as the client. </a:t>
            </a:r>
          </a:p>
          <a:p>
            <a:pPr algn="just"/>
            <a:endParaRPr lang="en-US" dirty="0">
              <a:latin typeface="Calibri Light" panose="020F0302020204030204" pitchFamily="34" charset="0"/>
            </a:endParaRPr>
          </a:p>
        </p:txBody>
      </p:sp>
    </p:spTree>
    <p:extLst>
      <p:ext uri="{BB962C8B-B14F-4D97-AF65-F5344CB8AC3E}">
        <p14:creationId xmlns:p14="http://schemas.microsoft.com/office/powerpoint/2010/main" val="287264662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438808-436F-816A-3858-6EA1182E426A}"/>
              </a:ext>
            </a:extLst>
          </p:cNvPr>
          <p:cNvSpPr>
            <a:spLocks noGrp="1"/>
          </p:cNvSpPr>
          <p:nvPr>
            <p:ph type="title"/>
          </p:nvPr>
        </p:nvSpPr>
        <p:spPr/>
        <p:txBody>
          <a:bodyPr>
            <a:noAutofit/>
          </a:bodyPr>
          <a:lstStyle/>
          <a:p>
            <a:r>
              <a:rPr lang="en-CA" sz="4800" dirty="0">
                <a:effectLst/>
                <a:uFill>
                  <a:solidFill>
                    <a:srgbClr val="000000"/>
                  </a:solidFill>
                </a:uFill>
                <a:ea typeface="Arial" panose="020B0604020202020204" pitchFamily="34" charset="0"/>
              </a:rPr>
              <a:t>Personal Presentation</a:t>
            </a:r>
            <a:r>
              <a:rPr lang="en-CA" sz="4800" strike="noStrike" dirty="0">
                <a:effectLst/>
                <a:uFill>
                  <a:solidFill>
                    <a:srgbClr val="000000"/>
                  </a:solidFill>
                </a:uFill>
                <a:ea typeface="Arial" panose="020B0604020202020204" pitchFamily="34" charset="0"/>
              </a:rPr>
              <a:t> </a:t>
            </a:r>
            <a:br>
              <a:rPr lang="en-CA" sz="4800" u="sng" dirty="0">
                <a:effectLst/>
                <a:uFill>
                  <a:solidFill>
                    <a:srgbClr val="000000"/>
                  </a:solidFill>
                </a:uFill>
                <a:latin typeface="Arial" panose="020B0604020202020204" pitchFamily="34" charset="0"/>
                <a:ea typeface="Arial" panose="020B0604020202020204" pitchFamily="34" charset="0"/>
              </a:rPr>
            </a:br>
            <a:endParaRPr lang="en-US" sz="4800" dirty="0"/>
          </a:p>
        </p:txBody>
      </p:sp>
      <p:sp>
        <p:nvSpPr>
          <p:cNvPr id="3" name="Content Placeholder 2">
            <a:extLst>
              <a:ext uri="{FF2B5EF4-FFF2-40B4-BE49-F238E27FC236}">
                <a16:creationId xmlns:a16="http://schemas.microsoft.com/office/drawing/2014/main" id="{7C04FF6D-A36B-FB04-337C-491AD4FE90F1}"/>
              </a:ext>
            </a:extLst>
          </p:cNvPr>
          <p:cNvSpPr>
            <a:spLocks noGrp="1"/>
          </p:cNvSpPr>
          <p:nvPr>
            <p:ph idx="1"/>
          </p:nvPr>
        </p:nvSpPr>
        <p:spPr/>
        <p:txBody>
          <a:bodyPr/>
          <a:lstStyle/>
          <a:p>
            <a:pPr marL="10160" marR="30480" indent="-6350" algn="just">
              <a:lnSpc>
                <a:spcPct val="103000"/>
              </a:lnSpc>
              <a:spcAft>
                <a:spcPts val="55"/>
              </a:spcAft>
            </a:pPr>
            <a:r>
              <a:rPr lang="en-CA" sz="1800" dirty="0">
                <a:effectLst/>
                <a:latin typeface="Calibri Light" panose="020F0302020204030204" pitchFamily="34" charset="0"/>
                <a:ea typeface="Arial" panose="020B0604020202020204" pitchFamily="34" charset="0"/>
              </a:rPr>
              <a:t>Although physical facilities and equipment contribute to the effectiveness of a security service, they alone cannot create and maintain public confidence. The high visibility of the uniform sets the Security Guard apart from the rest of society. In the eyes of the public, the Security Guard sheds individuality and acquires the identity of a group; therefore, isolated incidents become symbolic of the service of the company. </a:t>
            </a:r>
          </a:p>
          <a:p>
            <a:pPr marL="6350" marR="31115" indent="-6350" algn="just">
              <a:lnSpc>
                <a:spcPct val="107000"/>
              </a:lnSpc>
              <a:spcAft>
                <a:spcPts val="55"/>
              </a:spcAft>
            </a:pPr>
            <a:endParaRPr lang="en-CA" sz="1800" dirty="0">
              <a:effectLst/>
              <a:latin typeface="Calibri Light" panose="020F0302020204030204" pitchFamily="34" charset="0"/>
              <a:ea typeface="Arial" panose="020B0604020202020204" pitchFamily="34" charset="0"/>
            </a:endParaRPr>
          </a:p>
          <a:p>
            <a:pPr marL="10160" marR="30480" indent="-6350" algn="just">
              <a:lnSpc>
                <a:spcPct val="103000"/>
              </a:lnSpc>
              <a:spcAft>
                <a:spcPts val="55"/>
              </a:spcAft>
            </a:pPr>
            <a:r>
              <a:rPr lang="en-CA" sz="1800" dirty="0">
                <a:effectLst/>
                <a:latin typeface="Calibri Light" panose="020F0302020204030204" pitchFamily="34" charset="0"/>
                <a:ea typeface="Arial" panose="020B0604020202020204" pitchFamily="34" charset="0"/>
              </a:rPr>
              <a:t>The bearing and grooming of a Security Guard should and can create a good first impression. If you present a clean, crisp image the public will treat you with the respect you deserve. Ensure that your hair is neatly groomed, your uniform is in pristine condition, your shoes are clean and polished, and your personal hygiene is exemplary. </a:t>
            </a:r>
          </a:p>
          <a:p>
            <a:pPr marL="0" indent="0" algn="just">
              <a:buNone/>
            </a:pPr>
            <a:endParaRPr lang="en-US" dirty="0">
              <a:latin typeface="Calibri Light" panose="020F0302020204030204" pitchFamily="34" charset="0"/>
            </a:endParaRPr>
          </a:p>
        </p:txBody>
      </p:sp>
    </p:spTree>
    <p:extLst>
      <p:ext uri="{BB962C8B-B14F-4D97-AF65-F5344CB8AC3E}">
        <p14:creationId xmlns:p14="http://schemas.microsoft.com/office/powerpoint/2010/main" val="414759754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E5C7B6-C073-D1D5-7C83-0F92AD80CE21}"/>
              </a:ext>
            </a:extLst>
          </p:cNvPr>
          <p:cNvSpPr>
            <a:spLocks noGrp="1"/>
          </p:cNvSpPr>
          <p:nvPr>
            <p:ph type="title"/>
          </p:nvPr>
        </p:nvSpPr>
        <p:spPr/>
        <p:txBody>
          <a:bodyPr>
            <a:noAutofit/>
          </a:bodyPr>
          <a:lstStyle/>
          <a:p>
            <a:r>
              <a:rPr lang="en-CA" sz="4800" b="1" dirty="0">
                <a:effectLst/>
                <a:uFill>
                  <a:solidFill>
                    <a:srgbClr val="000000"/>
                  </a:solidFill>
                </a:uFill>
                <a:ea typeface="Arial" panose="020B0604020202020204" pitchFamily="34" charset="0"/>
              </a:rPr>
              <a:t>Conduct and Deportment</a:t>
            </a:r>
            <a:r>
              <a:rPr lang="en-CA" sz="4800" b="1" strike="noStrike" dirty="0">
                <a:effectLst/>
                <a:uFill>
                  <a:solidFill>
                    <a:srgbClr val="000000"/>
                  </a:solidFill>
                </a:uFill>
                <a:ea typeface="Arial" panose="020B0604020202020204" pitchFamily="34" charset="0"/>
              </a:rPr>
              <a:t> </a:t>
            </a:r>
            <a:br>
              <a:rPr lang="en-CA" sz="4800" b="1" dirty="0">
                <a:effectLst/>
                <a:uFill>
                  <a:solidFill>
                    <a:srgbClr val="000000"/>
                  </a:solidFill>
                </a:uFill>
                <a:ea typeface="Arial" panose="020B0604020202020204" pitchFamily="34" charset="0"/>
              </a:rPr>
            </a:br>
            <a:endParaRPr lang="en-US" sz="4800" dirty="0"/>
          </a:p>
        </p:txBody>
      </p:sp>
      <p:sp>
        <p:nvSpPr>
          <p:cNvPr id="3" name="Content Placeholder 2">
            <a:extLst>
              <a:ext uri="{FF2B5EF4-FFF2-40B4-BE49-F238E27FC236}">
                <a16:creationId xmlns:a16="http://schemas.microsoft.com/office/drawing/2014/main" id="{BC9B62D9-EEFF-06F4-CA4D-0E28383F236E}"/>
              </a:ext>
            </a:extLst>
          </p:cNvPr>
          <p:cNvSpPr>
            <a:spLocks noGrp="1"/>
          </p:cNvSpPr>
          <p:nvPr>
            <p:ph idx="1"/>
          </p:nvPr>
        </p:nvSpPr>
        <p:spPr/>
        <p:txBody>
          <a:bodyPr>
            <a:normAutofit/>
          </a:bodyPr>
          <a:lstStyle/>
          <a:p>
            <a:pPr marL="10160" marR="30480" indent="-6350" algn="just">
              <a:lnSpc>
                <a:spcPct val="103000"/>
              </a:lnSpc>
              <a:spcAft>
                <a:spcPts val="55"/>
              </a:spcAft>
            </a:pPr>
            <a:r>
              <a:rPr lang="en-CA" sz="1800" dirty="0">
                <a:effectLst/>
                <a:latin typeface="Calibri Light" panose="020F0302020204030204" pitchFamily="34" charset="0"/>
                <a:ea typeface="Arial" panose="020B0604020202020204" pitchFamily="34" charset="0"/>
              </a:rPr>
              <a:t>Security Guard/Public contact often produces some of the more difficult job situations. A security guard must always project to the public his/her ability and willingness to serve with integrity and to be effective. Security Guards promote this favorable image through: </a:t>
            </a:r>
          </a:p>
          <a:p>
            <a:pPr marL="512445" marR="30480" indent="-285750" algn="just">
              <a:lnSpc>
                <a:spcPct val="103000"/>
              </a:lnSpc>
              <a:spcAft>
                <a:spcPts val="55"/>
              </a:spcAft>
              <a:buFont typeface="Wingdings" pitchFamily="2" charset="2"/>
              <a:buChar char="Ø"/>
            </a:pPr>
            <a:r>
              <a:rPr lang="en-CA" sz="1800" dirty="0">
                <a:effectLst/>
                <a:latin typeface="Calibri Light" panose="020F0302020204030204" pitchFamily="34" charset="0"/>
                <a:ea typeface="Arial" panose="020B0604020202020204" pitchFamily="34" charset="0"/>
              </a:rPr>
              <a:t>Appearance in uniform </a:t>
            </a:r>
          </a:p>
          <a:p>
            <a:pPr marL="512445" marR="30480" indent="-285750" algn="just">
              <a:lnSpc>
                <a:spcPct val="103000"/>
              </a:lnSpc>
              <a:spcAft>
                <a:spcPts val="55"/>
              </a:spcAft>
              <a:buFont typeface="Wingdings" pitchFamily="2" charset="2"/>
              <a:buChar char="Ø"/>
            </a:pPr>
            <a:r>
              <a:rPr lang="en-CA" sz="1800" dirty="0">
                <a:effectLst/>
                <a:latin typeface="Calibri Light" panose="020F0302020204030204" pitchFamily="34" charset="0"/>
                <a:ea typeface="Arial" panose="020B0604020202020204" pitchFamily="34" charset="0"/>
              </a:rPr>
              <a:t>Attitude towards the profession and others </a:t>
            </a:r>
          </a:p>
          <a:p>
            <a:pPr marL="512445" marR="30480" indent="-285750" algn="just">
              <a:lnSpc>
                <a:spcPct val="103000"/>
              </a:lnSpc>
              <a:spcAft>
                <a:spcPts val="55"/>
              </a:spcAft>
              <a:buFont typeface="Wingdings" pitchFamily="2" charset="2"/>
              <a:buChar char="Ø"/>
            </a:pPr>
            <a:r>
              <a:rPr lang="en-CA" sz="1800" dirty="0">
                <a:effectLst/>
                <a:latin typeface="Calibri Light" panose="020F0302020204030204" pitchFamily="34" charset="0"/>
                <a:ea typeface="Arial" panose="020B0604020202020204" pitchFamily="34" charset="0"/>
              </a:rPr>
              <a:t>The courtesy and respect they show to others </a:t>
            </a:r>
          </a:p>
          <a:p>
            <a:pPr marL="512445" marR="30480" indent="-285750" algn="just">
              <a:lnSpc>
                <a:spcPct val="103000"/>
              </a:lnSpc>
              <a:spcAft>
                <a:spcPts val="55"/>
              </a:spcAft>
              <a:buFont typeface="Wingdings" pitchFamily="2" charset="2"/>
              <a:buChar char="Ø"/>
            </a:pPr>
            <a:r>
              <a:rPr lang="en-CA" sz="1800" dirty="0">
                <a:effectLst/>
                <a:latin typeface="Calibri Light" panose="020F0302020204030204" pitchFamily="34" charset="0"/>
                <a:ea typeface="Arial" panose="020B0604020202020204" pitchFamily="34" charset="0"/>
              </a:rPr>
              <a:t>Level of training and efficiency </a:t>
            </a:r>
          </a:p>
          <a:p>
            <a:pPr marL="10160" marR="30480" indent="-6350" algn="just">
              <a:lnSpc>
                <a:spcPct val="103000"/>
              </a:lnSpc>
              <a:spcAft>
                <a:spcPts val="55"/>
              </a:spcAft>
            </a:pPr>
            <a:r>
              <a:rPr lang="en-CA" sz="1800" dirty="0">
                <a:effectLst/>
                <a:latin typeface="Calibri Light" panose="020F0302020204030204" pitchFamily="34" charset="0"/>
                <a:ea typeface="Arial" panose="020B0604020202020204" pitchFamily="34" charset="0"/>
              </a:rPr>
              <a:t>A good, solid image is known by the public cooperation and support it receives. The nature of your duties and responsibilities are such that it is essential for you to be skilled in the art of dealing with people. Customer service is and always will be the main mission in a service industry where reputation is invaluable. </a:t>
            </a:r>
          </a:p>
          <a:p>
            <a:endParaRPr lang="en-US" dirty="0">
              <a:latin typeface="Calibri Light" panose="020F0302020204030204" pitchFamily="34" charset="0"/>
            </a:endParaRPr>
          </a:p>
        </p:txBody>
      </p:sp>
    </p:spTree>
    <p:extLst>
      <p:ext uri="{BB962C8B-B14F-4D97-AF65-F5344CB8AC3E}">
        <p14:creationId xmlns:p14="http://schemas.microsoft.com/office/powerpoint/2010/main" val="23986365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32BC08-FBFC-4F04-A863-C43B1A575B8F}"/>
              </a:ext>
            </a:extLst>
          </p:cNvPr>
          <p:cNvSpPr>
            <a:spLocks noGrp="1"/>
          </p:cNvSpPr>
          <p:nvPr>
            <p:ph type="title"/>
          </p:nvPr>
        </p:nvSpPr>
        <p:spPr/>
        <p:txBody>
          <a:bodyPr>
            <a:normAutofit/>
          </a:bodyPr>
          <a:lstStyle/>
          <a:p>
            <a:pPr algn="just"/>
            <a:r>
              <a:rPr lang="en-US" sz="4800" dirty="0"/>
              <a:t>Appearance</a:t>
            </a:r>
          </a:p>
        </p:txBody>
      </p:sp>
      <p:sp>
        <p:nvSpPr>
          <p:cNvPr id="3" name="Content Placeholder 2">
            <a:extLst>
              <a:ext uri="{FF2B5EF4-FFF2-40B4-BE49-F238E27FC236}">
                <a16:creationId xmlns:a16="http://schemas.microsoft.com/office/drawing/2014/main" id="{4A43B3B1-8CDB-2A97-0F97-A97C830FB973}"/>
              </a:ext>
            </a:extLst>
          </p:cNvPr>
          <p:cNvSpPr>
            <a:spLocks noGrp="1"/>
          </p:cNvSpPr>
          <p:nvPr>
            <p:ph idx="1"/>
          </p:nvPr>
        </p:nvSpPr>
        <p:spPr/>
        <p:txBody>
          <a:bodyPr/>
          <a:lstStyle/>
          <a:p>
            <a:pPr marL="10160" marR="30480" indent="-6350" algn="just">
              <a:lnSpc>
                <a:spcPct val="103000"/>
              </a:lnSpc>
              <a:spcAft>
                <a:spcPts val="55"/>
              </a:spcAft>
            </a:pPr>
            <a:r>
              <a:rPr lang="en-CA" sz="1800" dirty="0">
                <a:effectLst/>
                <a:latin typeface="Calibri Light" panose="020F0302020204030204" pitchFamily="34" charset="0"/>
                <a:ea typeface="Arial" panose="020B0604020202020204" pitchFamily="34" charset="0"/>
              </a:rPr>
              <a:t>There are three things that influence the way someone perceives your interaction with them: body language, tone, and words. </a:t>
            </a:r>
          </a:p>
          <a:p>
            <a:pPr marL="6350" marR="31115" indent="-6350" algn="just">
              <a:lnSpc>
                <a:spcPct val="107000"/>
              </a:lnSpc>
              <a:spcAft>
                <a:spcPts val="55"/>
              </a:spcAft>
            </a:pPr>
            <a:endParaRPr lang="en-CA" sz="1800" dirty="0">
              <a:effectLst/>
              <a:latin typeface="Calibri Light" panose="020F0302020204030204" pitchFamily="34" charset="0"/>
              <a:ea typeface="Arial" panose="020B0604020202020204" pitchFamily="34" charset="0"/>
            </a:endParaRPr>
          </a:p>
          <a:p>
            <a:pPr marL="10160" marR="30480" indent="-6350" algn="just">
              <a:lnSpc>
                <a:spcPct val="103000"/>
              </a:lnSpc>
              <a:spcAft>
                <a:spcPts val="55"/>
              </a:spcAft>
            </a:pPr>
            <a:r>
              <a:rPr lang="en-CA" sz="1800" i="1" dirty="0">
                <a:effectLst/>
                <a:latin typeface="Calibri Light" panose="020F0302020204030204" pitchFamily="34" charset="0"/>
                <a:ea typeface="Arial" panose="020B0604020202020204" pitchFamily="34" charset="0"/>
              </a:rPr>
              <a:t>Example: </a:t>
            </a:r>
            <a:r>
              <a:rPr lang="en-CA" sz="1800" dirty="0">
                <a:effectLst/>
                <a:latin typeface="Calibri Light" panose="020F0302020204030204" pitchFamily="34" charset="0"/>
                <a:ea typeface="Arial" panose="020B0604020202020204" pitchFamily="34" charset="0"/>
              </a:rPr>
              <a:t>How many times have you spoken to someone and have asked how are they doing or what’s wrong, and they say “nothing” however you know from their tone there is a problem. </a:t>
            </a:r>
          </a:p>
          <a:p>
            <a:pPr marL="6350" marR="31115" indent="-6350" algn="just">
              <a:lnSpc>
                <a:spcPct val="107000"/>
              </a:lnSpc>
              <a:spcAft>
                <a:spcPts val="55"/>
              </a:spcAft>
            </a:pPr>
            <a:endParaRPr lang="en-CA" sz="1800" dirty="0">
              <a:effectLst/>
              <a:latin typeface="Calibri Light" panose="020F0302020204030204" pitchFamily="34" charset="0"/>
              <a:ea typeface="Arial" panose="020B0604020202020204" pitchFamily="34" charset="0"/>
            </a:endParaRPr>
          </a:p>
          <a:p>
            <a:pPr marL="10160" marR="30480" indent="-6350" algn="just">
              <a:lnSpc>
                <a:spcPct val="103000"/>
              </a:lnSpc>
              <a:spcAft>
                <a:spcPts val="55"/>
              </a:spcAft>
            </a:pPr>
            <a:r>
              <a:rPr lang="en-CA" sz="1800" dirty="0">
                <a:effectLst/>
                <a:latin typeface="Calibri Light" panose="020F0302020204030204" pitchFamily="34" charset="0"/>
                <a:ea typeface="Arial" panose="020B0604020202020204" pitchFamily="34" charset="0"/>
              </a:rPr>
              <a:t>You must remember that whenever you meet visitors, customers, salesperson or the general public that you have a great opportunity to promote the image of your employer, the client, and yourself. </a:t>
            </a:r>
          </a:p>
          <a:p>
            <a:pPr algn="just"/>
            <a:endParaRPr lang="en-US" dirty="0">
              <a:latin typeface="Calibri Light" panose="020F0302020204030204" pitchFamily="34" charset="0"/>
            </a:endParaRPr>
          </a:p>
        </p:txBody>
      </p:sp>
    </p:spTree>
    <p:extLst>
      <p:ext uri="{BB962C8B-B14F-4D97-AF65-F5344CB8AC3E}">
        <p14:creationId xmlns:p14="http://schemas.microsoft.com/office/powerpoint/2010/main" val="195668304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259519-E78B-34C5-1EB6-AA6C11E19A88}"/>
              </a:ext>
            </a:extLst>
          </p:cNvPr>
          <p:cNvSpPr>
            <a:spLocks noGrp="1"/>
          </p:cNvSpPr>
          <p:nvPr>
            <p:ph type="title"/>
          </p:nvPr>
        </p:nvSpPr>
        <p:spPr>
          <a:xfrm>
            <a:off x="1069848" y="484632"/>
            <a:ext cx="10058400" cy="846457"/>
          </a:xfrm>
        </p:spPr>
        <p:txBody>
          <a:bodyPr>
            <a:normAutofit/>
          </a:bodyPr>
          <a:lstStyle/>
          <a:p>
            <a:r>
              <a:rPr lang="en-US" sz="4800" dirty="0"/>
              <a:t>Be aware of your behavior</a:t>
            </a:r>
          </a:p>
        </p:txBody>
      </p:sp>
      <p:sp>
        <p:nvSpPr>
          <p:cNvPr id="3" name="Content Placeholder 2">
            <a:extLst>
              <a:ext uri="{FF2B5EF4-FFF2-40B4-BE49-F238E27FC236}">
                <a16:creationId xmlns:a16="http://schemas.microsoft.com/office/drawing/2014/main" id="{54ED9206-F14A-D103-5BC3-256607645AAC}"/>
              </a:ext>
            </a:extLst>
          </p:cNvPr>
          <p:cNvSpPr>
            <a:spLocks noGrp="1"/>
          </p:cNvSpPr>
          <p:nvPr>
            <p:ph idx="1"/>
          </p:nvPr>
        </p:nvSpPr>
        <p:spPr>
          <a:xfrm>
            <a:off x="1069848" y="1817225"/>
            <a:ext cx="10058400" cy="4456253"/>
          </a:xfrm>
        </p:spPr>
        <p:txBody>
          <a:bodyPr>
            <a:noAutofit/>
          </a:bodyPr>
          <a:lstStyle/>
          <a:p>
            <a:pPr marL="10160" marR="30480" indent="-6350" algn="just">
              <a:lnSpc>
                <a:spcPct val="103000"/>
              </a:lnSpc>
              <a:spcAft>
                <a:spcPts val="550"/>
              </a:spcAft>
            </a:pPr>
            <a:r>
              <a:rPr lang="en-CA" sz="1800" b="1" dirty="0">
                <a:effectLst/>
                <a:latin typeface="Calibri Light" panose="020F0302020204030204" pitchFamily="34" charset="0"/>
                <a:ea typeface="Arial" panose="020B0604020202020204" pitchFamily="34" charset="0"/>
              </a:rPr>
              <a:t>COURTESY: </a:t>
            </a:r>
            <a:r>
              <a:rPr lang="en-CA" sz="1800" dirty="0">
                <a:effectLst/>
                <a:latin typeface="Calibri Light" panose="020F0302020204030204" pitchFamily="34" charset="0"/>
                <a:ea typeface="Arial" panose="020B0604020202020204" pitchFamily="34" charset="0"/>
              </a:rPr>
              <a:t>Speak to others as you would wish to be spoken to </a:t>
            </a:r>
          </a:p>
          <a:p>
            <a:pPr marL="10160" marR="30480" indent="-6350" algn="just">
              <a:lnSpc>
                <a:spcPct val="103000"/>
              </a:lnSpc>
              <a:spcAft>
                <a:spcPts val="550"/>
              </a:spcAft>
            </a:pPr>
            <a:endParaRPr lang="en-CA" sz="1800" dirty="0">
              <a:effectLst/>
              <a:latin typeface="Calibri Light" panose="020F0302020204030204" pitchFamily="34" charset="0"/>
              <a:ea typeface="Arial" panose="020B0604020202020204" pitchFamily="34" charset="0"/>
            </a:endParaRPr>
          </a:p>
          <a:p>
            <a:pPr marL="10160" marR="30480" indent="-6350" algn="just">
              <a:lnSpc>
                <a:spcPct val="103000"/>
              </a:lnSpc>
              <a:spcAft>
                <a:spcPts val="545"/>
              </a:spcAft>
            </a:pPr>
            <a:r>
              <a:rPr lang="en-CA" sz="1800" b="1" dirty="0">
                <a:effectLst/>
                <a:latin typeface="Calibri Light" panose="020F0302020204030204" pitchFamily="34" charset="0"/>
                <a:ea typeface="Arial" panose="020B0604020202020204" pitchFamily="34" charset="0"/>
              </a:rPr>
              <a:t>TONE OF VOICE: </a:t>
            </a:r>
            <a:r>
              <a:rPr lang="en-CA" sz="1800" dirty="0">
                <a:effectLst/>
                <a:latin typeface="Calibri Light" panose="020F0302020204030204" pitchFamily="34" charset="0"/>
                <a:ea typeface="Arial" panose="020B0604020202020204" pitchFamily="34" charset="0"/>
              </a:rPr>
              <a:t>Firmness and authority without harshness, pleasant intonation </a:t>
            </a:r>
          </a:p>
          <a:p>
            <a:pPr marL="10160" marR="30480" indent="-6350" algn="just">
              <a:lnSpc>
                <a:spcPct val="103000"/>
              </a:lnSpc>
              <a:spcAft>
                <a:spcPts val="545"/>
              </a:spcAft>
            </a:pPr>
            <a:endParaRPr lang="en-CA" sz="1800" dirty="0">
              <a:effectLst/>
              <a:latin typeface="Calibri Light" panose="020F0302020204030204" pitchFamily="34" charset="0"/>
              <a:ea typeface="Arial" panose="020B0604020202020204" pitchFamily="34" charset="0"/>
            </a:endParaRPr>
          </a:p>
          <a:p>
            <a:pPr marL="10160" marR="30480" indent="-6350" algn="just">
              <a:lnSpc>
                <a:spcPct val="103000"/>
              </a:lnSpc>
              <a:spcAft>
                <a:spcPts val="540"/>
              </a:spcAft>
            </a:pPr>
            <a:r>
              <a:rPr lang="en-CA" sz="1800" b="1" dirty="0">
                <a:effectLst/>
                <a:latin typeface="Calibri Light" panose="020F0302020204030204" pitchFamily="34" charset="0"/>
                <a:ea typeface="Arial" panose="020B0604020202020204" pitchFamily="34" charset="0"/>
              </a:rPr>
              <a:t>VOCABULARY: </a:t>
            </a:r>
            <a:r>
              <a:rPr lang="en-CA" sz="1800" dirty="0">
                <a:effectLst/>
                <a:latin typeface="Calibri Light" panose="020F0302020204030204" pitchFamily="34" charset="0"/>
                <a:ea typeface="Arial" panose="020B0604020202020204" pitchFamily="34" charset="0"/>
              </a:rPr>
              <a:t>Never use profanity or slang </a:t>
            </a:r>
          </a:p>
          <a:p>
            <a:pPr marL="10160" marR="30480" indent="-6350" algn="just">
              <a:lnSpc>
                <a:spcPct val="103000"/>
              </a:lnSpc>
              <a:spcAft>
                <a:spcPts val="540"/>
              </a:spcAft>
            </a:pPr>
            <a:endParaRPr lang="en-CA" sz="1800" dirty="0">
              <a:effectLst/>
              <a:latin typeface="Calibri Light" panose="020F0302020204030204" pitchFamily="34" charset="0"/>
              <a:ea typeface="Arial" panose="020B0604020202020204" pitchFamily="34" charset="0"/>
            </a:endParaRPr>
          </a:p>
          <a:p>
            <a:pPr marL="10160" marR="30480" indent="-6350" algn="just">
              <a:lnSpc>
                <a:spcPct val="103000"/>
              </a:lnSpc>
              <a:spcAft>
                <a:spcPts val="540"/>
              </a:spcAft>
            </a:pPr>
            <a:r>
              <a:rPr lang="en-CA" sz="1800" b="1" dirty="0">
                <a:effectLst/>
                <a:latin typeface="Calibri Light" panose="020F0302020204030204" pitchFamily="34" charset="0"/>
                <a:ea typeface="Arial" panose="020B0604020202020204" pitchFamily="34" charset="0"/>
              </a:rPr>
              <a:t>GENERAL ATTITUDE: </a:t>
            </a:r>
            <a:r>
              <a:rPr lang="en-CA" sz="1800" dirty="0">
                <a:effectLst/>
                <a:latin typeface="Calibri Light" panose="020F0302020204030204" pitchFamily="34" charset="0"/>
                <a:ea typeface="Arial" panose="020B0604020202020204" pitchFamily="34" charset="0"/>
              </a:rPr>
              <a:t>Be honest, open, pleasant </a:t>
            </a:r>
          </a:p>
          <a:p>
            <a:pPr marL="10160" marR="30480" indent="-6350" algn="just">
              <a:lnSpc>
                <a:spcPct val="103000"/>
              </a:lnSpc>
              <a:spcAft>
                <a:spcPts val="540"/>
              </a:spcAft>
            </a:pPr>
            <a:endParaRPr lang="en-CA" sz="1800" dirty="0">
              <a:effectLst/>
              <a:latin typeface="Calibri Light" panose="020F0302020204030204" pitchFamily="34" charset="0"/>
              <a:ea typeface="Arial" panose="020B0604020202020204" pitchFamily="34" charset="0"/>
            </a:endParaRPr>
          </a:p>
          <a:p>
            <a:pPr marL="10160" marR="30480" indent="-6350" algn="just">
              <a:lnSpc>
                <a:spcPct val="103000"/>
              </a:lnSpc>
              <a:spcAft>
                <a:spcPts val="540"/>
              </a:spcAft>
            </a:pPr>
            <a:r>
              <a:rPr lang="en-CA" sz="1800" b="1" dirty="0">
                <a:effectLst/>
                <a:latin typeface="Calibri Light" panose="020F0302020204030204" pitchFamily="34" charset="0"/>
                <a:ea typeface="Arial" panose="020B0604020202020204" pitchFamily="34" charset="0"/>
              </a:rPr>
              <a:t>APPEARANCE: </a:t>
            </a:r>
            <a:r>
              <a:rPr lang="en-CA" sz="1800" dirty="0">
                <a:effectLst/>
                <a:latin typeface="Calibri Light" panose="020F0302020204030204" pitchFamily="34" charset="0"/>
                <a:ea typeface="Arial" panose="020B0604020202020204" pitchFamily="34" charset="0"/>
              </a:rPr>
              <a:t>Should be perfect </a:t>
            </a:r>
          </a:p>
          <a:p>
            <a:pPr marL="6350" marR="31115" indent="-6350" algn="l">
              <a:lnSpc>
                <a:spcPct val="107000"/>
              </a:lnSpc>
              <a:spcAft>
                <a:spcPts val="55"/>
              </a:spcAft>
            </a:pPr>
            <a:endParaRPr lang="en-CA" sz="1800" dirty="0">
              <a:effectLst/>
              <a:latin typeface="Calibri Light" panose="020F0302020204030204" pitchFamily="34" charset="0"/>
              <a:ea typeface="Arial" panose="020B0604020202020204" pitchFamily="34" charset="0"/>
            </a:endParaRPr>
          </a:p>
          <a:p>
            <a:endParaRPr lang="en-US" sz="1800" dirty="0">
              <a:latin typeface="Calibri Light" panose="020F0302020204030204" pitchFamily="34" charset="0"/>
            </a:endParaRPr>
          </a:p>
        </p:txBody>
      </p:sp>
    </p:spTree>
    <p:extLst>
      <p:ext uri="{BB962C8B-B14F-4D97-AF65-F5344CB8AC3E}">
        <p14:creationId xmlns:p14="http://schemas.microsoft.com/office/powerpoint/2010/main" val="317501432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4AC517-80C2-DB19-ED82-B7B977FE8511}"/>
              </a:ext>
            </a:extLst>
          </p:cNvPr>
          <p:cNvSpPr>
            <a:spLocks noGrp="1"/>
          </p:cNvSpPr>
          <p:nvPr>
            <p:ph type="title"/>
          </p:nvPr>
        </p:nvSpPr>
        <p:spPr/>
        <p:txBody>
          <a:bodyPr>
            <a:normAutofit/>
          </a:bodyPr>
          <a:lstStyle/>
          <a:p>
            <a:r>
              <a:rPr lang="en-US" sz="4800" dirty="0"/>
              <a:t>Behavior of security guard</a:t>
            </a:r>
          </a:p>
        </p:txBody>
      </p:sp>
      <p:sp>
        <p:nvSpPr>
          <p:cNvPr id="3" name="Content Placeholder 2">
            <a:extLst>
              <a:ext uri="{FF2B5EF4-FFF2-40B4-BE49-F238E27FC236}">
                <a16:creationId xmlns:a16="http://schemas.microsoft.com/office/drawing/2014/main" id="{91985276-C119-E967-3F3B-1E9FCE413633}"/>
              </a:ext>
            </a:extLst>
          </p:cNvPr>
          <p:cNvSpPr>
            <a:spLocks noGrp="1"/>
          </p:cNvSpPr>
          <p:nvPr>
            <p:ph idx="1"/>
          </p:nvPr>
        </p:nvSpPr>
        <p:spPr/>
        <p:txBody>
          <a:bodyPr>
            <a:normAutofit lnSpcReduction="10000"/>
          </a:bodyPr>
          <a:lstStyle/>
          <a:p>
            <a:pPr marL="10160" marR="30480" indent="-6350" algn="just">
              <a:lnSpc>
                <a:spcPct val="103000"/>
              </a:lnSpc>
              <a:spcAft>
                <a:spcPts val="55"/>
              </a:spcAft>
            </a:pPr>
            <a:r>
              <a:rPr lang="en-CA" sz="1800" b="1" dirty="0">
                <a:effectLst/>
                <a:latin typeface="Calibri Light" panose="020F0302020204030204" pitchFamily="34" charset="0"/>
                <a:ea typeface="Arial" panose="020B0604020202020204" pitchFamily="34" charset="0"/>
              </a:rPr>
              <a:t>Be courteous and friendly </a:t>
            </a:r>
            <a:r>
              <a:rPr lang="en-CA" sz="1800" dirty="0">
                <a:effectLst/>
                <a:latin typeface="Calibri Light" panose="020F0302020204030204" pitchFamily="34" charset="0"/>
                <a:ea typeface="Arial" panose="020B0604020202020204" pitchFamily="34" charset="0"/>
              </a:rPr>
              <a:t>– All interaction with people should be done in a professional courteous and friendly manner. Never mistake that being friendly means you are friends; you only act in a friendly manner to portray a professional image. </a:t>
            </a:r>
          </a:p>
          <a:p>
            <a:pPr marL="10160" marR="30480" indent="-6350" algn="just">
              <a:lnSpc>
                <a:spcPct val="103000"/>
              </a:lnSpc>
              <a:spcAft>
                <a:spcPts val="55"/>
              </a:spcAft>
            </a:pPr>
            <a:endParaRPr lang="en-CA" sz="1800" b="1" dirty="0">
              <a:effectLst/>
              <a:latin typeface="Calibri Light" panose="020F0302020204030204" pitchFamily="34" charset="0"/>
              <a:ea typeface="Arial" panose="020B0604020202020204" pitchFamily="34" charset="0"/>
            </a:endParaRPr>
          </a:p>
          <a:p>
            <a:pPr marL="10160" marR="30480" indent="-6350" algn="just">
              <a:lnSpc>
                <a:spcPct val="103000"/>
              </a:lnSpc>
              <a:spcAft>
                <a:spcPts val="55"/>
              </a:spcAft>
            </a:pPr>
            <a:r>
              <a:rPr lang="en-CA" sz="1800" b="1" dirty="0">
                <a:effectLst/>
                <a:latin typeface="Calibri Light" panose="020F0302020204030204" pitchFamily="34" charset="0"/>
                <a:ea typeface="Arial" panose="020B0604020202020204" pitchFamily="34" charset="0"/>
              </a:rPr>
              <a:t>Be calm and always composed </a:t>
            </a:r>
            <a:r>
              <a:rPr lang="en-CA" sz="1800" dirty="0">
                <a:effectLst/>
                <a:latin typeface="Calibri Light" panose="020F0302020204030204" pitchFamily="34" charset="0"/>
                <a:ea typeface="Arial" panose="020B0604020202020204" pitchFamily="34" charset="0"/>
              </a:rPr>
              <a:t>– When emergency situations arise, your response will aid people in determining how they are to respond. A calm and composed guard will convey authority and aid in controlling a situation. </a:t>
            </a:r>
          </a:p>
          <a:p>
            <a:pPr marL="6350" marR="31115" indent="-6350" algn="just">
              <a:lnSpc>
                <a:spcPct val="107000"/>
              </a:lnSpc>
              <a:spcAft>
                <a:spcPts val="55"/>
              </a:spcAft>
            </a:pPr>
            <a:endParaRPr lang="en-CA" sz="1800" dirty="0">
              <a:effectLst/>
              <a:latin typeface="Calibri Light" panose="020F0302020204030204" pitchFamily="34" charset="0"/>
              <a:ea typeface="Arial" panose="020B0604020202020204" pitchFamily="34" charset="0"/>
            </a:endParaRPr>
          </a:p>
          <a:p>
            <a:pPr marL="10160" marR="30480" indent="-6350" algn="just">
              <a:lnSpc>
                <a:spcPct val="103000"/>
              </a:lnSpc>
              <a:spcAft>
                <a:spcPts val="55"/>
              </a:spcAft>
            </a:pPr>
            <a:r>
              <a:rPr lang="en-CA" sz="1800" b="1" dirty="0">
                <a:effectLst/>
                <a:latin typeface="Calibri Light" panose="020F0302020204030204" pitchFamily="34" charset="0"/>
                <a:ea typeface="Arial" panose="020B0604020202020204" pitchFamily="34" charset="0"/>
              </a:rPr>
              <a:t>Be tactful and considerate </a:t>
            </a:r>
            <a:r>
              <a:rPr lang="en-CA" sz="1800" dirty="0">
                <a:effectLst/>
                <a:latin typeface="Calibri Light" panose="020F0302020204030204" pitchFamily="34" charset="0"/>
                <a:ea typeface="Arial" panose="020B0604020202020204" pitchFamily="34" charset="0"/>
              </a:rPr>
              <a:t>– Remember the dignity factor when dealing with people. As security we may see people at their worst. When someone dies, morbid jokes to cheer them up may be fine amongst your friends but in the security field it would quickly be perceived by the public as an unprofessional and inappropriate attitude. Be considerate to the feelings of others. </a:t>
            </a:r>
          </a:p>
          <a:p>
            <a:pPr marL="6350" marR="31115" indent="-6350" algn="just">
              <a:lnSpc>
                <a:spcPct val="107000"/>
              </a:lnSpc>
              <a:spcAft>
                <a:spcPts val="55"/>
              </a:spcAft>
            </a:pPr>
            <a:endParaRPr lang="en-CA" sz="1800" dirty="0">
              <a:effectLst/>
              <a:latin typeface="Calibri Light" panose="020F0302020204030204" pitchFamily="34" charset="0"/>
              <a:ea typeface="Arial" panose="020B0604020202020204" pitchFamily="34" charset="0"/>
            </a:endParaRPr>
          </a:p>
          <a:p>
            <a:pPr algn="just"/>
            <a:endParaRPr lang="en-US" dirty="0">
              <a:latin typeface="Calibri Light" panose="020F0302020204030204" pitchFamily="34" charset="0"/>
            </a:endParaRPr>
          </a:p>
        </p:txBody>
      </p:sp>
    </p:spTree>
    <p:extLst>
      <p:ext uri="{BB962C8B-B14F-4D97-AF65-F5344CB8AC3E}">
        <p14:creationId xmlns:p14="http://schemas.microsoft.com/office/powerpoint/2010/main" val="23492931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A26723-DB1D-734E-4980-586EB36238A4}"/>
              </a:ext>
            </a:extLst>
          </p:cNvPr>
          <p:cNvSpPr>
            <a:spLocks noGrp="1"/>
          </p:cNvSpPr>
          <p:nvPr>
            <p:ph type="title"/>
          </p:nvPr>
        </p:nvSpPr>
        <p:spPr/>
        <p:txBody>
          <a:bodyPr>
            <a:normAutofit/>
          </a:bodyPr>
          <a:lstStyle/>
          <a:p>
            <a:r>
              <a:rPr lang="en-US" sz="4800" dirty="0"/>
              <a:t>Behavior of security guard</a:t>
            </a:r>
          </a:p>
        </p:txBody>
      </p:sp>
      <p:sp>
        <p:nvSpPr>
          <p:cNvPr id="3" name="Content Placeholder 2">
            <a:extLst>
              <a:ext uri="{FF2B5EF4-FFF2-40B4-BE49-F238E27FC236}">
                <a16:creationId xmlns:a16="http://schemas.microsoft.com/office/drawing/2014/main" id="{F71F8B25-2575-E870-C5C3-C84B01785110}"/>
              </a:ext>
            </a:extLst>
          </p:cNvPr>
          <p:cNvSpPr>
            <a:spLocks noGrp="1"/>
          </p:cNvSpPr>
          <p:nvPr>
            <p:ph idx="1"/>
          </p:nvPr>
        </p:nvSpPr>
        <p:spPr/>
        <p:txBody>
          <a:bodyPr/>
          <a:lstStyle/>
          <a:p>
            <a:pPr marL="10160" marR="30480" indent="-6350" algn="just">
              <a:lnSpc>
                <a:spcPct val="103000"/>
              </a:lnSpc>
              <a:spcAft>
                <a:spcPts val="55"/>
              </a:spcAft>
            </a:pPr>
            <a:r>
              <a:rPr lang="en-CA" sz="1800" b="1" dirty="0">
                <a:effectLst/>
                <a:latin typeface="Calibri Light" panose="020F0302020204030204" pitchFamily="34" charset="0"/>
                <a:ea typeface="Arial" panose="020B0604020202020204" pitchFamily="34" charset="0"/>
              </a:rPr>
              <a:t>Be dignified and confident </a:t>
            </a:r>
            <a:r>
              <a:rPr lang="en-CA" sz="1800" dirty="0">
                <a:effectLst/>
                <a:latin typeface="Calibri Light" panose="020F0302020204030204" pitchFamily="34" charset="0"/>
                <a:ea typeface="Arial" panose="020B0604020202020204" pitchFamily="34" charset="0"/>
              </a:rPr>
              <a:t>– do not respond to negative comments made towards you in a negative way. Allow people to vent emotions and respond to the problem not the verbal abuse. </a:t>
            </a:r>
          </a:p>
          <a:p>
            <a:pPr marL="10160" marR="30480" indent="-6350" algn="just">
              <a:lnSpc>
                <a:spcPct val="103000"/>
              </a:lnSpc>
              <a:spcAft>
                <a:spcPts val="55"/>
              </a:spcAft>
            </a:pPr>
            <a:endParaRPr lang="en-CA" sz="1800" b="1" dirty="0">
              <a:effectLst/>
              <a:latin typeface="Calibri Light" panose="020F0302020204030204" pitchFamily="34" charset="0"/>
              <a:ea typeface="Arial" panose="020B0604020202020204" pitchFamily="34" charset="0"/>
            </a:endParaRPr>
          </a:p>
          <a:p>
            <a:pPr marL="10160" marR="30480" indent="-6350" algn="just">
              <a:lnSpc>
                <a:spcPct val="103000"/>
              </a:lnSpc>
              <a:spcAft>
                <a:spcPts val="55"/>
              </a:spcAft>
            </a:pPr>
            <a:r>
              <a:rPr lang="en-CA" sz="1800" b="1" dirty="0">
                <a:effectLst/>
                <a:latin typeface="Calibri Light" panose="020F0302020204030204" pitchFamily="34" charset="0"/>
                <a:ea typeface="Arial" panose="020B0604020202020204" pitchFamily="34" charset="0"/>
              </a:rPr>
              <a:t>Exercise restraint </a:t>
            </a:r>
            <a:r>
              <a:rPr lang="en-CA" sz="1800" dirty="0">
                <a:effectLst/>
                <a:latin typeface="Calibri Light" panose="020F0302020204030204" pitchFamily="34" charset="0"/>
                <a:ea typeface="Arial" panose="020B0604020202020204" pitchFamily="34" charset="0"/>
              </a:rPr>
              <a:t>– When using force or dealing with upset persons, it is important to control your own temper and act within the scope or your authority and duties. Applications of force should be done in accordance with the law. Arrest should be made only when lawful and within the guidelines set out by your company and site polices. </a:t>
            </a:r>
          </a:p>
          <a:p>
            <a:pPr algn="just"/>
            <a:endParaRPr lang="en-CA" sz="1800" b="1" dirty="0">
              <a:effectLst/>
              <a:latin typeface="Calibri Light" panose="020F0302020204030204" pitchFamily="34" charset="0"/>
              <a:ea typeface="Arial" panose="020B0604020202020204" pitchFamily="34" charset="0"/>
            </a:endParaRPr>
          </a:p>
          <a:p>
            <a:pPr algn="just"/>
            <a:r>
              <a:rPr lang="en-CA" sz="1800" b="1" dirty="0">
                <a:effectLst/>
                <a:latin typeface="Calibri Light" panose="020F0302020204030204" pitchFamily="34" charset="0"/>
                <a:ea typeface="Arial" panose="020B0604020202020204" pitchFamily="34" charset="0"/>
              </a:rPr>
              <a:t>Maintain a proper physical stance </a:t>
            </a:r>
            <a:r>
              <a:rPr lang="en-CA" sz="1800" dirty="0">
                <a:effectLst/>
                <a:latin typeface="Calibri Light" panose="020F0302020204030204" pitchFamily="34" charset="0"/>
                <a:ea typeface="Arial" panose="020B0604020202020204" pitchFamily="34" charset="0"/>
              </a:rPr>
              <a:t>– Whether dealing with a suspect and being in an interview stance or simply watching over a food court, a proper stance is important. Having your hands in your pockets, leaning on objects or being lax or complacent is never acceptable </a:t>
            </a:r>
          </a:p>
          <a:p>
            <a:pPr algn="just"/>
            <a:endParaRPr lang="en-US" dirty="0">
              <a:latin typeface="Calibri Light" panose="020F0302020204030204" pitchFamily="34" charset="0"/>
            </a:endParaRPr>
          </a:p>
        </p:txBody>
      </p:sp>
    </p:spTree>
    <p:extLst>
      <p:ext uri="{BB962C8B-B14F-4D97-AF65-F5344CB8AC3E}">
        <p14:creationId xmlns:p14="http://schemas.microsoft.com/office/powerpoint/2010/main" val="354591753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EC97FB-9781-1520-BD60-782B5749DA0F}"/>
              </a:ext>
            </a:extLst>
          </p:cNvPr>
          <p:cNvSpPr>
            <a:spLocks noGrp="1"/>
          </p:cNvSpPr>
          <p:nvPr>
            <p:ph type="title"/>
          </p:nvPr>
        </p:nvSpPr>
        <p:spPr/>
        <p:txBody>
          <a:bodyPr>
            <a:normAutofit/>
          </a:bodyPr>
          <a:lstStyle/>
          <a:p>
            <a:pPr algn="just"/>
            <a:r>
              <a:rPr lang="en-US" sz="4800" dirty="0"/>
              <a:t>Behavior of security guard</a:t>
            </a:r>
          </a:p>
        </p:txBody>
      </p:sp>
      <p:sp>
        <p:nvSpPr>
          <p:cNvPr id="3" name="Content Placeholder 2">
            <a:extLst>
              <a:ext uri="{FF2B5EF4-FFF2-40B4-BE49-F238E27FC236}">
                <a16:creationId xmlns:a16="http://schemas.microsoft.com/office/drawing/2014/main" id="{0B888296-461C-0DC3-5A66-65A518500527}"/>
              </a:ext>
            </a:extLst>
          </p:cNvPr>
          <p:cNvSpPr>
            <a:spLocks noGrp="1"/>
          </p:cNvSpPr>
          <p:nvPr>
            <p:ph idx="1"/>
          </p:nvPr>
        </p:nvSpPr>
        <p:spPr/>
        <p:txBody>
          <a:bodyPr>
            <a:normAutofit lnSpcReduction="10000"/>
          </a:bodyPr>
          <a:lstStyle/>
          <a:p>
            <a:pPr marL="10160" marR="30480" indent="-6350" algn="just">
              <a:lnSpc>
                <a:spcPct val="103000"/>
              </a:lnSpc>
              <a:spcAft>
                <a:spcPts val="55"/>
              </a:spcAft>
            </a:pPr>
            <a:r>
              <a:rPr lang="en-CA" sz="1800" b="1" dirty="0">
                <a:effectLst/>
                <a:latin typeface="Calibri Light" panose="020F0302020204030204" pitchFamily="34" charset="0"/>
                <a:ea typeface="Arial" panose="020B0604020202020204" pitchFamily="34" charset="0"/>
              </a:rPr>
              <a:t>Walk smartly and with purpose </a:t>
            </a:r>
            <a:r>
              <a:rPr lang="en-CA" sz="1800" dirty="0">
                <a:effectLst/>
                <a:latin typeface="Calibri Light" panose="020F0302020204030204" pitchFamily="34" charset="0"/>
                <a:ea typeface="Arial" panose="020B0604020202020204" pitchFamily="34" charset="0"/>
              </a:rPr>
              <a:t>– Move through your account with a sense of purpose. Do not scurry or rush, rather walk as if you had a destination and watching everything around you. </a:t>
            </a:r>
          </a:p>
          <a:p>
            <a:pPr marL="10160" marR="30480" indent="-6350" algn="just">
              <a:lnSpc>
                <a:spcPct val="103000"/>
              </a:lnSpc>
              <a:spcAft>
                <a:spcPts val="55"/>
              </a:spcAft>
            </a:pPr>
            <a:endParaRPr lang="en-CA" sz="1800" dirty="0">
              <a:effectLst/>
              <a:latin typeface="Calibri Light" panose="020F0302020204030204" pitchFamily="34" charset="0"/>
              <a:ea typeface="Arial" panose="020B0604020202020204" pitchFamily="34" charset="0"/>
            </a:endParaRPr>
          </a:p>
          <a:p>
            <a:pPr marL="10160" marR="30480" indent="-6350" algn="just">
              <a:lnSpc>
                <a:spcPct val="103000"/>
              </a:lnSpc>
              <a:spcAft>
                <a:spcPts val="55"/>
              </a:spcAft>
            </a:pPr>
            <a:r>
              <a:rPr lang="en-CA" sz="1800" b="1" dirty="0">
                <a:effectLst/>
                <a:latin typeface="Calibri Light" panose="020F0302020204030204" pitchFamily="34" charset="0"/>
                <a:ea typeface="Arial" panose="020B0604020202020204" pitchFamily="34" charset="0"/>
              </a:rPr>
              <a:t>Maintain a clean and tidy work post </a:t>
            </a:r>
            <a:r>
              <a:rPr lang="en-CA" sz="1800" dirty="0">
                <a:effectLst/>
                <a:latin typeface="Calibri Light" panose="020F0302020204030204" pitchFamily="34" charset="0"/>
                <a:ea typeface="Arial" panose="020B0604020202020204" pitchFamily="34" charset="0"/>
              </a:rPr>
              <a:t>– A neat work environment adds to the professional impression. Having objects that a subject could grab could lead to further problems for the officer. Do not leave newspapers, books or magazines lying around on the desk. Food should be cleaned up not left for the cleaners to remove. Your workstation is a reflection on your personal habits and attitude. </a:t>
            </a:r>
          </a:p>
          <a:p>
            <a:pPr marL="6350" marR="31115" indent="-6350" algn="just">
              <a:lnSpc>
                <a:spcPct val="107000"/>
              </a:lnSpc>
              <a:spcAft>
                <a:spcPts val="55"/>
              </a:spcAft>
            </a:pPr>
            <a:endParaRPr lang="en-CA" sz="1800" dirty="0">
              <a:effectLst/>
              <a:latin typeface="Calibri Light" panose="020F0302020204030204" pitchFamily="34" charset="0"/>
              <a:ea typeface="Arial" panose="020B0604020202020204" pitchFamily="34" charset="0"/>
            </a:endParaRPr>
          </a:p>
          <a:p>
            <a:pPr marL="10160" marR="30480" indent="-6350" algn="just">
              <a:lnSpc>
                <a:spcPct val="103000"/>
              </a:lnSpc>
              <a:spcAft>
                <a:spcPts val="55"/>
              </a:spcAft>
            </a:pPr>
            <a:r>
              <a:rPr lang="en-CA" sz="1800" b="1" dirty="0">
                <a:effectLst/>
                <a:latin typeface="Calibri Light" panose="020F0302020204030204" pitchFamily="34" charset="0"/>
                <a:ea typeface="Arial" panose="020B0604020202020204" pitchFamily="34" charset="0"/>
              </a:rPr>
              <a:t>Present positive personal attributes and behavior </a:t>
            </a:r>
            <a:r>
              <a:rPr lang="en-CA" sz="1800" dirty="0">
                <a:effectLst/>
                <a:latin typeface="Calibri Light" panose="020F0302020204030204" pitchFamily="34" charset="0"/>
                <a:ea typeface="Arial" panose="020B0604020202020204" pitchFamily="34" charset="0"/>
              </a:rPr>
              <a:t>– A positive person promotes a positive work environment. When people are negative, they bring down the morale of all around them which directly affects productivity and overall performance. Be self-motivating and look for the ways to improve yourself and the security of the building. </a:t>
            </a:r>
          </a:p>
          <a:p>
            <a:pPr marL="0" marR="31115" indent="0" algn="just">
              <a:lnSpc>
                <a:spcPct val="107000"/>
              </a:lnSpc>
              <a:spcAft>
                <a:spcPts val="55"/>
              </a:spcAft>
              <a:buNone/>
            </a:pPr>
            <a:endParaRPr lang="en-CA" sz="1800" dirty="0">
              <a:effectLst/>
              <a:latin typeface="Calibri Light" panose="020F0302020204030204" pitchFamily="34" charset="0"/>
              <a:ea typeface="Arial" panose="020B0604020202020204" pitchFamily="34" charset="0"/>
            </a:endParaRPr>
          </a:p>
          <a:p>
            <a:pPr algn="just"/>
            <a:endParaRPr lang="en-US" dirty="0">
              <a:latin typeface="Calibri Light" panose="020F0302020204030204" pitchFamily="34" charset="0"/>
            </a:endParaRPr>
          </a:p>
        </p:txBody>
      </p:sp>
    </p:spTree>
    <p:extLst>
      <p:ext uri="{BB962C8B-B14F-4D97-AF65-F5344CB8AC3E}">
        <p14:creationId xmlns:p14="http://schemas.microsoft.com/office/powerpoint/2010/main" val="169098860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7057C6-6FEE-60C9-E0FA-20A158DFE060}"/>
              </a:ext>
            </a:extLst>
          </p:cNvPr>
          <p:cNvSpPr>
            <a:spLocks noGrp="1"/>
          </p:cNvSpPr>
          <p:nvPr>
            <p:ph type="title"/>
          </p:nvPr>
        </p:nvSpPr>
        <p:spPr/>
        <p:txBody>
          <a:bodyPr>
            <a:noAutofit/>
          </a:bodyPr>
          <a:lstStyle/>
          <a:p>
            <a:r>
              <a:rPr lang="en-CA" sz="4800" dirty="0">
                <a:effectLst/>
                <a:uFill>
                  <a:solidFill>
                    <a:srgbClr val="000000"/>
                  </a:solidFill>
                </a:uFill>
                <a:ea typeface="Arial" panose="020B0604020202020204" pitchFamily="34" charset="0"/>
              </a:rPr>
              <a:t>Discipline and Integrity</a:t>
            </a:r>
            <a:r>
              <a:rPr lang="en-CA" sz="4800" dirty="0">
                <a:effectLst/>
                <a:ea typeface="Arial" panose="020B0604020202020204" pitchFamily="34" charset="0"/>
              </a:rPr>
              <a:t> </a:t>
            </a:r>
            <a:br>
              <a:rPr lang="en-CA" sz="4800" dirty="0">
                <a:effectLst/>
                <a:ea typeface="Arial" panose="020B0604020202020204" pitchFamily="34" charset="0"/>
              </a:rPr>
            </a:br>
            <a:endParaRPr lang="en-US" sz="4800" dirty="0"/>
          </a:p>
        </p:txBody>
      </p:sp>
      <p:sp>
        <p:nvSpPr>
          <p:cNvPr id="3" name="Content Placeholder 2">
            <a:extLst>
              <a:ext uri="{FF2B5EF4-FFF2-40B4-BE49-F238E27FC236}">
                <a16:creationId xmlns:a16="http://schemas.microsoft.com/office/drawing/2014/main" id="{E9D14314-CEDC-2AFF-7BAD-80290D8408E2}"/>
              </a:ext>
            </a:extLst>
          </p:cNvPr>
          <p:cNvSpPr>
            <a:spLocks noGrp="1"/>
          </p:cNvSpPr>
          <p:nvPr>
            <p:ph idx="1"/>
          </p:nvPr>
        </p:nvSpPr>
        <p:spPr>
          <a:xfrm>
            <a:off x="717629" y="1655180"/>
            <a:ext cx="10810755" cy="4517020"/>
          </a:xfrm>
        </p:spPr>
        <p:txBody>
          <a:bodyPr>
            <a:noAutofit/>
          </a:bodyPr>
          <a:lstStyle/>
          <a:p>
            <a:pPr marL="10160" marR="30480" indent="-6350" algn="just">
              <a:lnSpc>
                <a:spcPct val="103000"/>
              </a:lnSpc>
              <a:spcAft>
                <a:spcPts val="55"/>
              </a:spcAft>
            </a:pPr>
            <a:r>
              <a:rPr lang="en-CA" sz="1800" dirty="0">
                <a:effectLst/>
                <a:latin typeface="Calibri Light" panose="020F0302020204030204" pitchFamily="34" charset="0"/>
                <a:ea typeface="Arial" panose="020B0604020202020204" pitchFamily="34" charset="0"/>
                <a:cs typeface="Arial" panose="020B0604020202020204" pitchFamily="34" charset="0"/>
              </a:rPr>
              <a:t>Discretion is the better part of valor. As well as always being courteous, a Security Guard must be circumspect in word and deed (circumspect – cautious, wary, take everything into account) </a:t>
            </a:r>
          </a:p>
          <a:p>
            <a:pPr marL="6350" marR="31115" indent="-6350" algn="l">
              <a:lnSpc>
                <a:spcPct val="107000"/>
              </a:lnSpc>
              <a:spcAft>
                <a:spcPts val="55"/>
              </a:spcAft>
            </a:pPr>
            <a:endParaRPr lang="en-CA" sz="1800" dirty="0">
              <a:effectLst/>
              <a:latin typeface="Calibri Light" panose="020F0302020204030204" pitchFamily="34" charset="0"/>
              <a:ea typeface="Arial" panose="020B0604020202020204" pitchFamily="34" charset="0"/>
              <a:cs typeface="Arial" panose="020B0604020202020204" pitchFamily="34" charset="0"/>
            </a:endParaRPr>
          </a:p>
          <a:p>
            <a:pPr marL="10160" marR="30480" indent="-6350" algn="just">
              <a:lnSpc>
                <a:spcPct val="103000"/>
              </a:lnSpc>
              <a:spcAft>
                <a:spcPts val="55"/>
              </a:spcAft>
            </a:pPr>
            <a:r>
              <a:rPr lang="en-CA" sz="1800" dirty="0">
                <a:effectLst/>
                <a:latin typeface="Calibri Light" panose="020F0302020204030204" pitchFamily="34" charset="0"/>
                <a:ea typeface="Arial" panose="020B0604020202020204" pitchFamily="34" charset="0"/>
                <a:cs typeface="Arial" panose="020B0604020202020204" pitchFamily="34" charset="0"/>
              </a:rPr>
              <a:t>By following the rules and regulations yourself, others will imitate your actions. A Security Guard must never knowingly disobey an order or regulation, especially those which s/he is required to enforce. Obey all regulations, procedures and the law. Violations of rules, and laws carry penalties. A thorough knowledge of the laws and the site rules as well as corporate polices will ensure a safe and healthy workplace environment. </a:t>
            </a:r>
          </a:p>
          <a:p>
            <a:pPr marL="10160" marR="30480" indent="-6350" algn="just">
              <a:lnSpc>
                <a:spcPct val="103000"/>
              </a:lnSpc>
              <a:spcAft>
                <a:spcPts val="55"/>
              </a:spcAft>
            </a:pPr>
            <a:endParaRPr lang="en-CA" sz="1800" dirty="0">
              <a:effectLst/>
              <a:latin typeface="Calibri Light" panose="020F0302020204030204" pitchFamily="34" charset="0"/>
              <a:ea typeface="Arial" panose="020B0604020202020204" pitchFamily="34" charset="0"/>
              <a:cs typeface="Arial" panose="020B0604020202020204" pitchFamily="34" charset="0"/>
            </a:endParaRPr>
          </a:p>
          <a:p>
            <a:r>
              <a:rPr lang="en-CA" sz="1800" dirty="0">
                <a:effectLst/>
                <a:latin typeface="Calibri Light" panose="020F0302020204030204" pitchFamily="34" charset="0"/>
                <a:ea typeface="Arial" panose="020B0604020202020204" pitchFamily="34" charset="0"/>
                <a:cs typeface="Arial" panose="020B0604020202020204" pitchFamily="34" charset="0"/>
              </a:rPr>
              <a:t>Imagine that every member of the public or clients and their staff will see you or have contact with you for approximately 15 seconds, during this time you will be judged from first impression on perception alone. Different groups of people will see the security guard and evaluate him or her on appearance alone. 90% of these people will not have any contact whatsoever with the officer during his or her shift. Keep this mind and set a good example daily. </a:t>
            </a:r>
          </a:p>
          <a:p>
            <a:endParaRPr lang="en-US" sz="1800" dirty="0">
              <a:latin typeface="Calibri Light" panose="020F0302020204030204" pitchFamily="34" charset="0"/>
              <a:cs typeface="Arial" panose="020B0604020202020204" pitchFamily="34" charset="0"/>
            </a:endParaRPr>
          </a:p>
        </p:txBody>
      </p:sp>
    </p:spTree>
    <p:extLst>
      <p:ext uri="{BB962C8B-B14F-4D97-AF65-F5344CB8AC3E}">
        <p14:creationId xmlns:p14="http://schemas.microsoft.com/office/powerpoint/2010/main" val="3993503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964D2D-978E-29DF-302F-2AF8D341F472}"/>
              </a:ext>
            </a:extLst>
          </p:cNvPr>
          <p:cNvSpPr>
            <a:spLocks noGrp="1"/>
          </p:cNvSpPr>
          <p:nvPr>
            <p:ph type="title"/>
          </p:nvPr>
        </p:nvSpPr>
        <p:spPr/>
        <p:txBody>
          <a:bodyPr>
            <a:noAutofit/>
          </a:bodyPr>
          <a:lstStyle/>
          <a:p>
            <a:r>
              <a:rPr lang="en-CA" sz="4800" dirty="0">
                <a:effectLst/>
                <a:ea typeface="Arial" panose="020B0604020202020204" pitchFamily="34" charset="0"/>
              </a:rPr>
              <a:t>Some of the people that you might encounter are:</a:t>
            </a:r>
            <a:r>
              <a:rPr lang="en-CA" sz="4800" dirty="0">
                <a:effectLst/>
              </a:rPr>
              <a:t> </a:t>
            </a:r>
            <a:endParaRPr lang="en-US" sz="4800" dirty="0"/>
          </a:p>
        </p:txBody>
      </p:sp>
      <p:sp>
        <p:nvSpPr>
          <p:cNvPr id="3" name="Content Placeholder 2">
            <a:extLst>
              <a:ext uri="{FF2B5EF4-FFF2-40B4-BE49-F238E27FC236}">
                <a16:creationId xmlns:a16="http://schemas.microsoft.com/office/drawing/2014/main" id="{4F1B86B7-F575-9CF3-CD64-6A181891164D}"/>
              </a:ext>
            </a:extLst>
          </p:cNvPr>
          <p:cNvSpPr>
            <a:spLocks noGrp="1"/>
          </p:cNvSpPr>
          <p:nvPr>
            <p:ph idx="1"/>
          </p:nvPr>
        </p:nvSpPr>
        <p:spPr/>
        <p:txBody>
          <a:bodyPr/>
          <a:lstStyle/>
          <a:p>
            <a:pPr marL="342900" marR="30480" lvl="0" indent="-342900" algn="just" fontAlgn="base">
              <a:lnSpc>
                <a:spcPct val="103000"/>
              </a:lnSpc>
              <a:spcAft>
                <a:spcPts val="400"/>
              </a:spcAft>
              <a:buClr>
                <a:srgbClr val="000000"/>
              </a:buClr>
              <a:buSzPts val="1200"/>
              <a:buFont typeface="Arial" panose="020B0604020202020204" pitchFamily="34" charset="0"/>
              <a:buChar char="•"/>
            </a:pPr>
            <a:r>
              <a:rPr lang="en-CA" sz="1800" b="1" u="none" strike="noStrike" dirty="0">
                <a:effectLst/>
                <a:uFill>
                  <a:solidFill>
                    <a:srgbClr val="000000"/>
                  </a:solidFill>
                </a:uFill>
                <a:latin typeface="Calibri Light" panose="020F0302020204030204" pitchFamily="34" charset="0"/>
                <a:ea typeface="Arial" panose="020B0604020202020204" pitchFamily="34" charset="0"/>
                <a:cs typeface="Arial" panose="020B0604020202020204" pitchFamily="34" charset="0"/>
              </a:rPr>
              <a:t>The Client: </a:t>
            </a:r>
            <a:r>
              <a:rPr lang="en-CA" sz="1800" u="none" strike="noStrike" dirty="0">
                <a:effectLst/>
                <a:uFill>
                  <a:solidFill>
                    <a:srgbClr val="000000"/>
                  </a:solidFill>
                </a:uFill>
                <a:latin typeface="Calibri Light" panose="020F0302020204030204" pitchFamily="34" charset="0"/>
                <a:ea typeface="Arial" panose="020B0604020202020204" pitchFamily="34" charset="0"/>
                <a:cs typeface="Arial" panose="020B0604020202020204" pitchFamily="34" charset="0"/>
              </a:rPr>
              <a:t>This is the person(s) with whom the security coverage is made. </a:t>
            </a:r>
          </a:p>
          <a:p>
            <a:pPr marL="342900" marR="30480" lvl="0" indent="-342900" algn="just" fontAlgn="base">
              <a:lnSpc>
                <a:spcPct val="103000"/>
              </a:lnSpc>
              <a:spcAft>
                <a:spcPts val="635"/>
              </a:spcAft>
              <a:buClr>
                <a:srgbClr val="000000"/>
              </a:buClr>
              <a:buSzPts val="1200"/>
              <a:buFont typeface="Arial" panose="020B0604020202020204" pitchFamily="34" charset="0"/>
              <a:buChar char="•"/>
            </a:pPr>
            <a:r>
              <a:rPr lang="en-CA" sz="1800" b="1" u="none" strike="noStrike" dirty="0">
                <a:effectLst/>
                <a:uFill>
                  <a:solidFill>
                    <a:srgbClr val="000000"/>
                  </a:solidFill>
                </a:uFill>
                <a:latin typeface="Calibri Light" panose="020F0302020204030204" pitchFamily="34" charset="0"/>
                <a:ea typeface="Arial" panose="020B0604020202020204" pitchFamily="34" charset="0"/>
                <a:cs typeface="Arial" panose="020B0604020202020204" pitchFamily="34" charset="0"/>
              </a:rPr>
              <a:t>The Manager: </a:t>
            </a:r>
            <a:r>
              <a:rPr lang="en-CA" sz="1800" u="none" strike="noStrike" dirty="0">
                <a:effectLst/>
                <a:uFill>
                  <a:solidFill>
                    <a:srgbClr val="000000"/>
                  </a:solidFill>
                </a:uFill>
                <a:latin typeface="Calibri Light" panose="020F0302020204030204" pitchFamily="34" charset="0"/>
                <a:ea typeface="Arial" panose="020B0604020202020204" pitchFamily="34" charset="0"/>
                <a:cs typeface="Arial" panose="020B0604020202020204" pitchFamily="34" charset="0"/>
              </a:rPr>
              <a:t>The individual with whom we have a daily liaison in respect to the day to day running of the account, this role could also be played by a Property Manager or Superintendent. </a:t>
            </a:r>
          </a:p>
          <a:p>
            <a:pPr marL="342900" marR="30480" lvl="0" indent="-342900" algn="just" fontAlgn="base">
              <a:lnSpc>
                <a:spcPct val="103000"/>
              </a:lnSpc>
              <a:spcAft>
                <a:spcPts val="555"/>
              </a:spcAft>
              <a:buClr>
                <a:srgbClr val="000000"/>
              </a:buClr>
              <a:buSzPts val="1200"/>
              <a:buFont typeface="Arial" panose="020B0604020202020204" pitchFamily="34" charset="0"/>
              <a:buChar char="•"/>
            </a:pPr>
            <a:r>
              <a:rPr lang="en-CA" sz="1800" b="1" u="none" strike="noStrike" dirty="0">
                <a:effectLst/>
                <a:uFill>
                  <a:solidFill>
                    <a:srgbClr val="000000"/>
                  </a:solidFill>
                </a:uFill>
                <a:latin typeface="Calibri Light" panose="020F0302020204030204" pitchFamily="34" charset="0"/>
                <a:ea typeface="Arial" panose="020B0604020202020204" pitchFamily="34" charset="0"/>
                <a:cs typeface="Arial" panose="020B0604020202020204" pitchFamily="34" charset="0"/>
              </a:rPr>
              <a:t>The Patron / Customer: </a:t>
            </a:r>
            <a:r>
              <a:rPr lang="en-CA" sz="1800" u="none" strike="noStrike" dirty="0">
                <a:effectLst/>
                <a:uFill>
                  <a:solidFill>
                    <a:srgbClr val="000000"/>
                  </a:solidFill>
                </a:uFill>
                <a:latin typeface="Calibri Light" panose="020F0302020204030204" pitchFamily="34" charset="0"/>
                <a:ea typeface="Arial" panose="020B0604020202020204" pitchFamily="34" charset="0"/>
                <a:cs typeface="Arial" panose="020B0604020202020204" pitchFamily="34" charset="0"/>
              </a:rPr>
              <a:t>This person often makes observations based solely on opinions formed in the few seconds he or she observes the security guard handling a situation or simply walking the mall. Their comments can color management’s view of an officer. </a:t>
            </a:r>
          </a:p>
          <a:p>
            <a:endParaRPr lang="en-US" dirty="0">
              <a:latin typeface="Calibri Light" panose="020F0302020204030204" pitchFamily="34" charset="0"/>
            </a:endParaRPr>
          </a:p>
        </p:txBody>
      </p:sp>
    </p:spTree>
    <p:extLst>
      <p:ext uri="{BB962C8B-B14F-4D97-AF65-F5344CB8AC3E}">
        <p14:creationId xmlns:p14="http://schemas.microsoft.com/office/powerpoint/2010/main" val="405991721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804E9454-ED1F-444E-FC37-537B69E71BEE}"/>
              </a:ext>
            </a:extLst>
          </p:cNvPr>
          <p:cNvSpPr>
            <a:spLocks noGrp="1"/>
          </p:cNvSpPr>
          <p:nvPr>
            <p:ph idx="1"/>
          </p:nvPr>
        </p:nvSpPr>
        <p:spPr>
          <a:xfrm>
            <a:off x="821803" y="1898248"/>
            <a:ext cx="10637134" cy="4273952"/>
          </a:xfrm>
        </p:spPr>
        <p:txBody>
          <a:bodyPr>
            <a:normAutofit lnSpcReduction="10000"/>
          </a:bodyPr>
          <a:lstStyle/>
          <a:p>
            <a:pPr marL="10160" marR="30480" indent="-6350" algn="just">
              <a:lnSpc>
                <a:spcPct val="103000"/>
              </a:lnSpc>
              <a:spcAft>
                <a:spcPts val="55"/>
              </a:spcAft>
            </a:pPr>
            <a:r>
              <a:rPr lang="en-CA" sz="1800" dirty="0">
                <a:effectLst/>
                <a:latin typeface="Calibri Light" panose="020F0302020204030204" pitchFamily="34" charset="0"/>
                <a:ea typeface="Arial" panose="020B0604020202020204" pitchFamily="34" charset="0"/>
              </a:rPr>
              <a:t>The previous groups of individuals can effect changes in security policy, procedures and staffing at an account or site due to their position as management or because of their financial input in the form of rentals for space at the account or site. Many of the changes affected are due to the perceived or actual attitude and appearance displayed by the assigned security officers while performing their duties. </a:t>
            </a:r>
          </a:p>
          <a:p>
            <a:pPr marL="0" marR="31115" indent="0" algn="l">
              <a:lnSpc>
                <a:spcPct val="107000"/>
              </a:lnSpc>
              <a:spcAft>
                <a:spcPts val="55"/>
              </a:spcAft>
              <a:buNone/>
            </a:pPr>
            <a:r>
              <a:rPr lang="en-CA" sz="1800" dirty="0">
                <a:effectLst/>
                <a:latin typeface="Calibri Light" panose="020F0302020204030204" pitchFamily="34" charset="0"/>
                <a:ea typeface="Arial" panose="020B0604020202020204" pitchFamily="34" charset="0"/>
              </a:rPr>
              <a:t> </a:t>
            </a:r>
          </a:p>
          <a:p>
            <a:pPr marL="10160" marR="30480" indent="-6350" algn="just">
              <a:lnSpc>
                <a:spcPct val="103000"/>
              </a:lnSpc>
              <a:spcAft>
                <a:spcPts val="55"/>
              </a:spcAft>
            </a:pPr>
            <a:r>
              <a:rPr lang="en-CA" sz="1800" dirty="0">
                <a:effectLst/>
                <a:latin typeface="Calibri Light" panose="020F0302020204030204" pitchFamily="34" charset="0"/>
                <a:ea typeface="Arial" panose="020B0604020202020204" pitchFamily="34" charset="0"/>
              </a:rPr>
              <a:t>Always be reliable and punctual, arrive at your post on time. A guard should always arrive for a shift fifteen minutes prior to the actual shift start time. This allows the off going guard to properly de-brief you and allows of a smooth transition during shift changes. Be well rested and ready when you arrive for work, eight hours of sleep prior to your shift is recommended, this will help you be alert and ready. Remember you cannot leave the site until you are properly relieved. If your relief does not show up, you are required to contact your supervisor and advise them of the situation. You cannot and should not abandon your post. Wait until an alternative solution can 8be identified and implemented to not negatively impact the security integrity of the property. Abandoning a site has severe liability issues that can arise, as well as disciplinary action up to and including termination of employment. </a:t>
            </a:r>
          </a:p>
        </p:txBody>
      </p:sp>
    </p:spTree>
    <p:extLst>
      <p:ext uri="{BB962C8B-B14F-4D97-AF65-F5344CB8AC3E}">
        <p14:creationId xmlns:p14="http://schemas.microsoft.com/office/powerpoint/2010/main" val="140875666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DB64A1E-2D0B-E5F8-4E03-51B5BB51E9A7}"/>
              </a:ext>
            </a:extLst>
          </p:cNvPr>
          <p:cNvSpPr>
            <a:spLocks noGrp="1"/>
          </p:cNvSpPr>
          <p:nvPr>
            <p:ph idx="1"/>
          </p:nvPr>
        </p:nvSpPr>
        <p:spPr/>
        <p:txBody>
          <a:bodyPr/>
          <a:lstStyle/>
          <a:p>
            <a:pPr marL="10160" marR="30480" indent="-6350" algn="just">
              <a:lnSpc>
                <a:spcPct val="103000"/>
              </a:lnSpc>
              <a:spcAft>
                <a:spcPts val="55"/>
              </a:spcAft>
            </a:pPr>
            <a:r>
              <a:rPr lang="en-CA" sz="1800" dirty="0">
                <a:effectLst/>
                <a:latin typeface="Calibri Light" panose="020F0302020204030204" pitchFamily="34" charset="0"/>
                <a:ea typeface="Arial" panose="020B0604020202020204" pitchFamily="34" charset="0"/>
              </a:rPr>
              <a:t>Give yourself the information available to the job done daily. Ensure that you review the logbooks, temporary post orders and revisions to the original post orders, as well as other essential information before you start your shift. You should also read the briefs left by the other guards working at the site from the previous shift back until you had worked last. Check for any memos that have been posted and sign to acknowledge these. Check with the site supervisor or immediate supervisor for any verbal briefs, document these in your memo book. Once you have acquired all this key information you will be better informed and equipped to get your job done. </a:t>
            </a:r>
          </a:p>
          <a:p>
            <a:pPr marL="6350" marR="31115" indent="-6350" algn="l">
              <a:lnSpc>
                <a:spcPct val="107000"/>
              </a:lnSpc>
              <a:spcAft>
                <a:spcPts val="55"/>
              </a:spcAft>
            </a:pPr>
            <a:endParaRPr lang="en-CA" sz="1800" dirty="0">
              <a:effectLst/>
              <a:latin typeface="Calibri Light" panose="020F0302020204030204" pitchFamily="34" charset="0"/>
              <a:ea typeface="Arial" panose="020B0604020202020204" pitchFamily="34" charset="0"/>
            </a:endParaRPr>
          </a:p>
          <a:p>
            <a:pPr marL="10160" marR="30480" indent="-6350" algn="just">
              <a:lnSpc>
                <a:spcPct val="103000"/>
              </a:lnSpc>
              <a:spcAft>
                <a:spcPts val="55"/>
              </a:spcAft>
            </a:pPr>
            <a:r>
              <a:rPr lang="en-CA" sz="1800" dirty="0">
                <a:effectLst/>
                <a:latin typeface="Calibri Light" panose="020F0302020204030204" pitchFamily="34" charset="0"/>
                <a:ea typeface="Arial" panose="020B0604020202020204" pitchFamily="34" charset="0"/>
              </a:rPr>
              <a:t>Avoid doing special favors for tenants that are outside the scope of your job function. Do not accept gifts or gratuities from tenants or clients, this can lead to expectations of future favors. </a:t>
            </a:r>
          </a:p>
          <a:p>
            <a:endParaRPr lang="en-US" dirty="0">
              <a:latin typeface="Calibri Light" panose="020F0302020204030204" pitchFamily="34" charset="0"/>
            </a:endParaRPr>
          </a:p>
        </p:txBody>
      </p:sp>
    </p:spTree>
    <p:extLst>
      <p:ext uri="{BB962C8B-B14F-4D97-AF65-F5344CB8AC3E}">
        <p14:creationId xmlns:p14="http://schemas.microsoft.com/office/powerpoint/2010/main" val="223474897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B5AC7A-FF5B-86A9-7530-C9B569D82DF8}"/>
              </a:ext>
            </a:extLst>
          </p:cNvPr>
          <p:cNvSpPr>
            <a:spLocks noGrp="1"/>
          </p:cNvSpPr>
          <p:nvPr>
            <p:ph type="title"/>
          </p:nvPr>
        </p:nvSpPr>
        <p:spPr/>
        <p:txBody>
          <a:bodyPr>
            <a:normAutofit/>
          </a:bodyPr>
          <a:lstStyle/>
          <a:p>
            <a:r>
              <a:rPr lang="en-CA" sz="4800" dirty="0">
                <a:effectLst/>
                <a:uFill>
                  <a:solidFill>
                    <a:srgbClr val="000000"/>
                  </a:solidFill>
                </a:uFill>
                <a:ea typeface="Arial" panose="020B0604020202020204" pitchFamily="34" charset="0"/>
              </a:rPr>
              <a:t>Attitude &amp; Self Improvement</a:t>
            </a:r>
            <a:r>
              <a:rPr lang="en-CA" sz="4800" dirty="0">
                <a:effectLst/>
                <a:ea typeface="Arial" panose="020B0604020202020204" pitchFamily="34" charset="0"/>
              </a:rPr>
              <a:t> </a:t>
            </a:r>
            <a:endParaRPr lang="en-US" sz="4800" dirty="0"/>
          </a:p>
        </p:txBody>
      </p:sp>
      <p:sp>
        <p:nvSpPr>
          <p:cNvPr id="3" name="Content Placeholder 2">
            <a:extLst>
              <a:ext uri="{FF2B5EF4-FFF2-40B4-BE49-F238E27FC236}">
                <a16:creationId xmlns:a16="http://schemas.microsoft.com/office/drawing/2014/main" id="{D6F8E424-D6CA-5182-41D2-5F4963365E22}"/>
              </a:ext>
            </a:extLst>
          </p:cNvPr>
          <p:cNvSpPr>
            <a:spLocks noGrp="1"/>
          </p:cNvSpPr>
          <p:nvPr>
            <p:ph idx="1"/>
          </p:nvPr>
        </p:nvSpPr>
        <p:spPr/>
        <p:txBody>
          <a:bodyPr/>
          <a:lstStyle/>
          <a:p>
            <a:r>
              <a:rPr lang="en-CA" sz="1800" dirty="0">
                <a:effectLst/>
                <a:latin typeface="Calibri Light" panose="020F0302020204030204" pitchFamily="34" charset="0"/>
                <a:ea typeface="Arial" panose="020B0604020202020204" pitchFamily="34" charset="0"/>
              </a:rPr>
              <a:t>Constantly looking for self-improvement will help you maintain an interest in your job. Attitude is a major factor in everything you do. At the beginning of this section, we said that a professional is expected to demonstrate a positive attitude and be a positive representative for his or her employer. Staying positive is not always easy, you will deal with difficult and even downright nasty people regularly and you will see many frustrating and discouraging situations. It would be easy to become cynical and negative. A negative attitude is not only unprofessional, but it also makes good communication very difficult – it may also increase stress.  </a:t>
            </a:r>
          </a:p>
          <a:p>
            <a:endParaRPr lang="en-US" dirty="0">
              <a:latin typeface="Calibri Light" panose="020F0302020204030204" pitchFamily="34" charset="0"/>
            </a:endParaRPr>
          </a:p>
        </p:txBody>
      </p:sp>
    </p:spTree>
    <p:extLst>
      <p:ext uri="{BB962C8B-B14F-4D97-AF65-F5344CB8AC3E}">
        <p14:creationId xmlns:p14="http://schemas.microsoft.com/office/powerpoint/2010/main" val="141008465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B1A2CF-826A-521F-2390-2AD49C7A5AED}"/>
              </a:ext>
            </a:extLst>
          </p:cNvPr>
          <p:cNvSpPr>
            <a:spLocks noGrp="1"/>
          </p:cNvSpPr>
          <p:nvPr>
            <p:ph type="title"/>
          </p:nvPr>
        </p:nvSpPr>
        <p:spPr/>
        <p:txBody>
          <a:bodyPr>
            <a:noAutofit/>
          </a:bodyPr>
          <a:lstStyle/>
          <a:p>
            <a:r>
              <a:rPr lang="en-CA" sz="4800" dirty="0">
                <a:ea typeface="Arial" panose="020B0604020202020204" pitchFamily="34" charset="0"/>
              </a:rPr>
              <a:t>S</a:t>
            </a:r>
            <a:r>
              <a:rPr lang="en-CA" sz="4800" dirty="0">
                <a:effectLst/>
                <a:ea typeface="Arial" panose="020B0604020202020204" pitchFamily="34" charset="0"/>
              </a:rPr>
              <a:t>even strategies for keeping a positive attitude</a:t>
            </a:r>
            <a:r>
              <a:rPr lang="en-CA" sz="4800" dirty="0">
                <a:effectLst/>
              </a:rPr>
              <a:t> </a:t>
            </a:r>
            <a:endParaRPr lang="en-US" sz="4800" dirty="0"/>
          </a:p>
        </p:txBody>
      </p:sp>
      <p:sp>
        <p:nvSpPr>
          <p:cNvPr id="3" name="Content Placeholder 2">
            <a:extLst>
              <a:ext uri="{FF2B5EF4-FFF2-40B4-BE49-F238E27FC236}">
                <a16:creationId xmlns:a16="http://schemas.microsoft.com/office/drawing/2014/main" id="{AD28E9AC-4F6C-26A5-1466-8F5FDCC6C019}"/>
              </a:ext>
            </a:extLst>
          </p:cNvPr>
          <p:cNvSpPr>
            <a:spLocks noGrp="1"/>
          </p:cNvSpPr>
          <p:nvPr>
            <p:ph idx="1"/>
          </p:nvPr>
        </p:nvSpPr>
        <p:spPr/>
        <p:txBody>
          <a:bodyPr/>
          <a:lstStyle/>
          <a:p>
            <a:pPr marR="30480" lvl="0" algn="just" fontAlgn="base">
              <a:lnSpc>
                <a:spcPct val="107000"/>
              </a:lnSpc>
              <a:spcAft>
                <a:spcPts val="15"/>
              </a:spcAft>
              <a:buClr>
                <a:srgbClr val="000000"/>
              </a:buClr>
              <a:buSzPts val="1200"/>
              <a:buFont typeface="Wingdings" pitchFamily="2" charset="2"/>
              <a:buChar char="Ø"/>
            </a:pPr>
            <a:r>
              <a:rPr lang="en-CA" sz="1800" u="none" strike="noStrike" dirty="0">
                <a:effectLst/>
                <a:uFill>
                  <a:solidFill>
                    <a:srgbClr val="000000"/>
                  </a:solidFill>
                </a:uFill>
                <a:latin typeface="Calibri Light" panose="020F0302020204030204" pitchFamily="34" charset="0"/>
                <a:ea typeface="Arial" panose="020B0604020202020204" pitchFamily="34" charset="0"/>
                <a:cs typeface="Arial" panose="020B0604020202020204" pitchFamily="34" charset="0"/>
              </a:rPr>
              <a:t>Recognize you are a “volunteer” you choose to be a law enforcement guard. </a:t>
            </a:r>
          </a:p>
          <a:p>
            <a:pPr marR="30480" lvl="0" algn="just" fontAlgn="base">
              <a:lnSpc>
                <a:spcPct val="107000"/>
              </a:lnSpc>
              <a:spcAft>
                <a:spcPts val="15"/>
              </a:spcAft>
              <a:buClr>
                <a:srgbClr val="000000"/>
              </a:buClr>
              <a:buSzPts val="1200"/>
              <a:buFont typeface="Wingdings" pitchFamily="2" charset="2"/>
              <a:buChar char="Ø"/>
            </a:pPr>
            <a:r>
              <a:rPr lang="en-CA" sz="1800" dirty="0">
                <a:effectLst/>
                <a:latin typeface="Calibri Light" panose="020F0302020204030204" pitchFamily="34" charset="0"/>
                <a:ea typeface="Arial" panose="020B0604020202020204" pitchFamily="34" charset="0"/>
              </a:rPr>
              <a:t>Revisit your reason for choosing this career. </a:t>
            </a:r>
          </a:p>
          <a:p>
            <a:pPr marR="30480" lvl="0" algn="just" fontAlgn="base">
              <a:lnSpc>
                <a:spcPct val="103000"/>
              </a:lnSpc>
              <a:spcAft>
                <a:spcPts val="55"/>
              </a:spcAft>
              <a:buClr>
                <a:srgbClr val="000000"/>
              </a:buClr>
              <a:buSzPts val="1200"/>
              <a:buFont typeface="Wingdings" pitchFamily="2" charset="2"/>
              <a:buChar char="Ø"/>
            </a:pPr>
            <a:r>
              <a:rPr lang="en-CA" sz="1800" u="none" strike="noStrike" dirty="0">
                <a:effectLst/>
                <a:uFill>
                  <a:solidFill>
                    <a:srgbClr val="000000"/>
                  </a:solidFill>
                </a:uFill>
                <a:latin typeface="Calibri Light" panose="020F0302020204030204" pitchFamily="34" charset="0"/>
                <a:ea typeface="Arial" panose="020B0604020202020204" pitchFamily="34" charset="0"/>
                <a:cs typeface="Arial" panose="020B0604020202020204" pitchFamily="34" charset="0"/>
              </a:rPr>
              <a:t>Take pride in what you do as a professional; do the best work you can. </a:t>
            </a:r>
          </a:p>
          <a:p>
            <a:pPr marR="30480" lvl="0" algn="just" fontAlgn="base">
              <a:lnSpc>
                <a:spcPct val="103000"/>
              </a:lnSpc>
              <a:spcAft>
                <a:spcPts val="55"/>
              </a:spcAft>
              <a:buClr>
                <a:srgbClr val="000000"/>
              </a:buClr>
              <a:buSzPts val="1200"/>
              <a:buFont typeface="Wingdings" pitchFamily="2" charset="2"/>
              <a:buChar char="Ø"/>
            </a:pPr>
            <a:r>
              <a:rPr lang="en-CA" sz="1800" u="none" strike="noStrike" dirty="0">
                <a:effectLst/>
                <a:uFill>
                  <a:solidFill>
                    <a:srgbClr val="000000"/>
                  </a:solidFill>
                </a:uFill>
                <a:latin typeface="Calibri Light" panose="020F0302020204030204" pitchFamily="34" charset="0"/>
                <a:ea typeface="Arial" panose="020B0604020202020204" pitchFamily="34" charset="0"/>
                <a:cs typeface="Arial" panose="020B0604020202020204" pitchFamily="34" charset="0"/>
              </a:rPr>
              <a:t>Understand your goals and your role as a law enforcement professional. Keep in mind that you can make a positive difference in the lives of people in your community. </a:t>
            </a:r>
          </a:p>
          <a:p>
            <a:pPr marR="30480" lvl="0" algn="just" fontAlgn="base">
              <a:lnSpc>
                <a:spcPct val="103000"/>
              </a:lnSpc>
              <a:spcAft>
                <a:spcPts val="55"/>
              </a:spcAft>
              <a:buClr>
                <a:srgbClr val="000000"/>
              </a:buClr>
              <a:buSzPts val="1200"/>
              <a:buFont typeface="Wingdings" pitchFamily="2" charset="2"/>
              <a:buChar char="Ø"/>
            </a:pPr>
            <a:r>
              <a:rPr lang="en-CA" sz="1800" u="none" strike="noStrike" dirty="0">
                <a:effectLst/>
                <a:uFill>
                  <a:solidFill>
                    <a:srgbClr val="000000"/>
                  </a:solidFill>
                </a:uFill>
                <a:latin typeface="Calibri Light" panose="020F0302020204030204" pitchFamily="34" charset="0"/>
                <a:ea typeface="Arial" panose="020B0604020202020204" pitchFamily="34" charset="0"/>
                <a:cs typeface="Arial" panose="020B0604020202020204" pitchFamily="34" charset="0"/>
              </a:rPr>
              <a:t>Use good stress management techniques to try to deal with provocations by other people. </a:t>
            </a:r>
          </a:p>
          <a:p>
            <a:pPr marR="30480" lvl="0" algn="just" fontAlgn="base">
              <a:lnSpc>
                <a:spcPct val="103000"/>
              </a:lnSpc>
              <a:spcAft>
                <a:spcPts val="55"/>
              </a:spcAft>
              <a:buClr>
                <a:srgbClr val="000000"/>
              </a:buClr>
              <a:buSzPts val="1200"/>
              <a:buFont typeface="Wingdings" pitchFamily="2" charset="2"/>
              <a:buChar char="Ø"/>
            </a:pPr>
            <a:r>
              <a:rPr lang="en-CA" sz="1800" u="none" strike="noStrike" dirty="0">
                <a:effectLst/>
                <a:uFill>
                  <a:solidFill>
                    <a:srgbClr val="000000"/>
                  </a:solidFill>
                </a:uFill>
                <a:latin typeface="Calibri Light" panose="020F0302020204030204" pitchFamily="34" charset="0"/>
                <a:ea typeface="Arial" panose="020B0604020202020204" pitchFamily="34" charset="0"/>
                <a:cs typeface="Arial" panose="020B0604020202020204" pitchFamily="34" charset="0"/>
              </a:rPr>
              <a:t>Pursue professional development opportunities, in terms of training and other career enhancement options to help you become a better and more effective professional guard. </a:t>
            </a:r>
          </a:p>
          <a:p>
            <a:pPr marR="30480" lvl="0" algn="just" fontAlgn="base">
              <a:lnSpc>
                <a:spcPct val="103000"/>
              </a:lnSpc>
              <a:spcAft>
                <a:spcPts val="55"/>
              </a:spcAft>
              <a:buClr>
                <a:srgbClr val="000000"/>
              </a:buClr>
              <a:buSzPts val="1200"/>
              <a:buFont typeface="Wingdings" pitchFamily="2" charset="2"/>
              <a:buChar char="Ø"/>
            </a:pPr>
            <a:r>
              <a:rPr lang="en-CA" sz="1800" u="none" strike="noStrike" dirty="0">
                <a:effectLst/>
                <a:uFill>
                  <a:solidFill>
                    <a:srgbClr val="000000"/>
                  </a:solidFill>
                </a:uFill>
                <a:latin typeface="Calibri Light" panose="020F0302020204030204" pitchFamily="34" charset="0"/>
                <a:ea typeface="Arial" panose="020B0604020202020204" pitchFamily="34" charset="0"/>
                <a:cs typeface="Arial" panose="020B0604020202020204" pitchFamily="34" charset="0"/>
              </a:rPr>
              <a:t>Strive to maintain good physical and mental fitness. </a:t>
            </a:r>
          </a:p>
          <a:p>
            <a:pPr algn="just">
              <a:buFont typeface="Wingdings" pitchFamily="2" charset="2"/>
              <a:buChar char="Ø"/>
            </a:pPr>
            <a:r>
              <a:rPr lang="en-CA" sz="1800" dirty="0">
                <a:effectLst/>
                <a:latin typeface="Calibri Light" panose="020F0302020204030204" pitchFamily="34" charset="0"/>
                <a:ea typeface="Arial" panose="020B0604020202020204" pitchFamily="34" charset="0"/>
              </a:rPr>
              <a:t>Live a balanced life by staying involved with family, friends and outside activities. </a:t>
            </a:r>
            <a:endParaRPr lang="en-US" dirty="0">
              <a:latin typeface="Calibri Light" panose="020F0302020204030204" pitchFamily="34" charset="0"/>
            </a:endParaRPr>
          </a:p>
        </p:txBody>
      </p:sp>
    </p:spTree>
    <p:extLst>
      <p:ext uri="{BB962C8B-B14F-4D97-AF65-F5344CB8AC3E}">
        <p14:creationId xmlns:p14="http://schemas.microsoft.com/office/powerpoint/2010/main" val="163208373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000014F-0726-F6FA-DAA9-8C368ADAEC63}"/>
              </a:ext>
            </a:extLst>
          </p:cNvPr>
          <p:cNvSpPr>
            <a:spLocks noGrp="1"/>
          </p:cNvSpPr>
          <p:nvPr>
            <p:ph idx="1"/>
          </p:nvPr>
        </p:nvSpPr>
        <p:spPr/>
        <p:txBody>
          <a:bodyPr/>
          <a:lstStyle/>
          <a:p>
            <a:pPr marL="7620" marR="29845" indent="-3810" algn="just">
              <a:lnSpc>
                <a:spcPct val="103000"/>
              </a:lnSpc>
              <a:spcAft>
                <a:spcPts val="850"/>
              </a:spcAft>
            </a:pPr>
            <a:r>
              <a:rPr lang="en-CA" sz="1800" dirty="0">
                <a:effectLst/>
                <a:latin typeface="Calibri Light" panose="020F0302020204030204" pitchFamily="34" charset="0"/>
                <a:ea typeface="Arial" panose="020B0604020202020204" pitchFamily="34" charset="0"/>
              </a:rPr>
              <a:t>Keep in mind that what works for one person might not necessarily work for another. Everyone is an individual and should find what works for them. What techniques you use are not important – the important thing to do is find what works for you. </a:t>
            </a:r>
          </a:p>
          <a:p>
            <a:pPr marL="10160" marR="30480" indent="-6350" algn="just">
              <a:lnSpc>
                <a:spcPct val="103000"/>
              </a:lnSpc>
              <a:spcAft>
                <a:spcPts val="55"/>
              </a:spcAft>
            </a:pPr>
            <a:r>
              <a:rPr lang="en-CA" sz="1800" dirty="0">
                <a:effectLst/>
                <a:latin typeface="Calibri Light" panose="020F0302020204030204" pitchFamily="34" charset="0"/>
                <a:ea typeface="Arial" panose="020B0604020202020204" pitchFamily="34" charset="0"/>
              </a:rPr>
              <a:t>Read news articles and check the internet for any important updates or incidents in policing and security. The public is constantly associating policing and security together with no distinction made by them. Knowledge is one of the most useful tools and there is always a need to keep abreast of relevant new knowledge, techniques and best practices. </a:t>
            </a:r>
          </a:p>
          <a:p>
            <a:pPr marL="6350" marR="31115" indent="-6350" algn="just">
              <a:lnSpc>
                <a:spcPct val="107000"/>
              </a:lnSpc>
              <a:spcAft>
                <a:spcPts val="55"/>
              </a:spcAft>
            </a:pPr>
            <a:endParaRPr lang="en-CA" sz="1800" dirty="0">
              <a:effectLst/>
              <a:latin typeface="Calibri Light" panose="020F0302020204030204" pitchFamily="34" charset="0"/>
              <a:ea typeface="Arial" panose="020B0604020202020204" pitchFamily="34" charset="0"/>
            </a:endParaRPr>
          </a:p>
          <a:p>
            <a:pPr algn="just"/>
            <a:r>
              <a:rPr lang="en-CA" sz="1800" dirty="0">
                <a:effectLst/>
                <a:latin typeface="Calibri Light" panose="020F0302020204030204" pitchFamily="34" charset="0"/>
                <a:ea typeface="Arial" panose="020B0604020202020204" pitchFamily="34" charset="0"/>
              </a:rPr>
              <a:t>There is and always will be a premium to a well-trained security guard. The more training you have the better prepared you will be for any occurrence that might arise. Keep defensive tactics training certifications current by constant refresher training. Do not wait for it to be recommended or expired before you seek recertification. </a:t>
            </a:r>
            <a:endParaRPr lang="en-US" dirty="0">
              <a:latin typeface="Calibri Light" panose="020F0302020204030204" pitchFamily="34" charset="0"/>
            </a:endParaRPr>
          </a:p>
        </p:txBody>
      </p:sp>
    </p:spTree>
    <p:extLst>
      <p:ext uri="{BB962C8B-B14F-4D97-AF65-F5344CB8AC3E}">
        <p14:creationId xmlns:p14="http://schemas.microsoft.com/office/powerpoint/2010/main" val="3087663364"/>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814ACE3-E742-83D6-2710-A197A53EEED6}"/>
              </a:ext>
            </a:extLst>
          </p:cNvPr>
          <p:cNvSpPr>
            <a:spLocks noGrp="1"/>
          </p:cNvSpPr>
          <p:nvPr>
            <p:ph idx="1"/>
          </p:nvPr>
        </p:nvSpPr>
        <p:spPr/>
        <p:txBody>
          <a:bodyPr/>
          <a:lstStyle/>
          <a:p>
            <a:pPr marL="10160" marR="30480" indent="-6350" algn="just">
              <a:lnSpc>
                <a:spcPct val="103000"/>
              </a:lnSpc>
              <a:spcAft>
                <a:spcPts val="55"/>
              </a:spcAft>
            </a:pPr>
            <a:r>
              <a:rPr lang="en-CA" sz="1800" dirty="0">
                <a:effectLst/>
                <a:latin typeface="Calibri Light" panose="020F0302020204030204" pitchFamily="34" charset="0"/>
                <a:ea typeface="Arial" panose="020B0604020202020204" pitchFamily="34" charset="0"/>
              </a:rPr>
              <a:t>Take additional training beyond the requirements of your current job functions. Any additional knowledge is good; it increases your importance and value in delivering service to a client. It is recommended that everyone periodically reviews their own performance. </a:t>
            </a:r>
          </a:p>
          <a:p>
            <a:pPr marL="6350" marR="31115" indent="-6350" algn="just">
              <a:lnSpc>
                <a:spcPct val="107000"/>
              </a:lnSpc>
              <a:spcAft>
                <a:spcPts val="55"/>
              </a:spcAft>
            </a:pPr>
            <a:endParaRPr lang="en-CA" sz="1800" dirty="0">
              <a:effectLst/>
              <a:latin typeface="Calibri Light" panose="020F0302020204030204" pitchFamily="34" charset="0"/>
              <a:ea typeface="Arial" panose="020B0604020202020204" pitchFamily="34" charset="0"/>
            </a:endParaRPr>
          </a:p>
          <a:p>
            <a:pPr marL="10160" marR="30480" indent="-6350" algn="just">
              <a:lnSpc>
                <a:spcPct val="103000"/>
              </a:lnSpc>
              <a:spcAft>
                <a:spcPts val="55"/>
              </a:spcAft>
            </a:pPr>
            <a:r>
              <a:rPr lang="en-CA" sz="1800" dirty="0">
                <a:effectLst/>
                <a:latin typeface="Calibri Light" panose="020F0302020204030204" pitchFamily="34" charset="0"/>
                <a:ea typeface="Arial" panose="020B0604020202020204" pitchFamily="34" charset="0"/>
              </a:rPr>
              <a:t>Look at where you are now, keep a log of all your training received or taken whether at the site or via a training facility. Make a journal of all your accomplishments that you can review on a regular basis to improve your own performance. Set goals and determine where you need to improve to bring you from where you are to where you wish to go. Keep in mind that with everyone there is always room for improvement and if you can maintain that attitude towards personal development, you will be an ever-evolving individual. </a:t>
            </a:r>
          </a:p>
          <a:p>
            <a:pPr algn="just"/>
            <a:endParaRPr lang="en-US" dirty="0">
              <a:latin typeface="Calibri Light" panose="020F0302020204030204" pitchFamily="34" charset="0"/>
            </a:endParaRPr>
          </a:p>
        </p:txBody>
      </p:sp>
    </p:spTree>
    <p:extLst>
      <p:ext uri="{BB962C8B-B14F-4D97-AF65-F5344CB8AC3E}">
        <p14:creationId xmlns:p14="http://schemas.microsoft.com/office/powerpoint/2010/main" val="2005319537"/>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46026A-638B-0D0B-FF87-53117D228AC6}"/>
              </a:ext>
            </a:extLst>
          </p:cNvPr>
          <p:cNvSpPr>
            <a:spLocks noGrp="1"/>
          </p:cNvSpPr>
          <p:nvPr>
            <p:ph type="title"/>
          </p:nvPr>
        </p:nvSpPr>
        <p:spPr>
          <a:xfrm>
            <a:off x="854597" y="260953"/>
            <a:ext cx="10515600" cy="1325563"/>
          </a:xfrm>
        </p:spPr>
        <p:txBody>
          <a:bodyPr>
            <a:normAutofit fontScale="90000"/>
          </a:bodyPr>
          <a:lstStyle/>
          <a:p>
            <a:r>
              <a:rPr lang="en-US" dirty="0"/>
              <a:t>The role of security guard with respect to the public </a:t>
            </a:r>
          </a:p>
        </p:txBody>
      </p:sp>
      <p:sp>
        <p:nvSpPr>
          <p:cNvPr id="3" name="Content Placeholder 2">
            <a:extLst>
              <a:ext uri="{FF2B5EF4-FFF2-40B4-BE49-F238E27FC236}">
                <a16:creationId xmlns:a16="http://schemas.microsoft.com/office/drawing/2014/main" id="{9DE6363A-CDCD-45EF-D670-768F222C986E}"/>
              </a:ext>
            </a:extLst>
          </p:cNvPr>
          <p:cNvSpPr>
            <a:spLocks noGrp="1"/>
          </p:cNvSpPr>
          <p:nvPr>
            <p:ph idx="1"/>
          </p:nvPr>
        </p:nvSpPr>
        <p:spPr/>
        <p:txBody>
          <a:bodyPr>
            <a:normAutofit lnSpcReduction="10000"/>
          </a:bodyPr>
          <a:lstStyle/>
          <a:p>
            <a:pPr algn="l"/>
            <a:r>
              <a:rPr lang="en-CA" sz="2400" b="0" i="0" u="none" strike="noStrike" dirty="0">
                <a:effectLst/>
                <a:latin typeface="Söhne"/>
              </a:rPr>
              <a:t>The role of a security guard with respect to the public is to provide safety and security to people, property, and assets in a variety of settings such as public areas, private properties, commercial establishments, and government buildings. Security guards serve as a visible deterrent to potential criminal activity and help to prevent crime by maintaining a visible presence.</a:t>
            </a:r>
          </a:p>
          <a:p>
            <a:pPr algn="l"/>
            <a:r>
              <a:rPr lang="en-CA" sz="2400" b="0" i="0" u="none" strike="noStrike" dirty="0">
                <a:effectLst/>
                <a:latin typeface="Söhne"/>
              </a:rPr>
              <a:t>In addition to preventing crime, security guards also play a crucial role in responding to emergencies and providing assistance to the public. This can include providing first aid, helping people evacuate a building in the event of a fire or other emergency, and directing people to safety in the case of a natural disaster.</a:t>
            </a:r>
          </a:p>
          <a:p>
            <a:pPr marL="0" indent="0">
              <a:buNone/>
            </a:pPr>
            <a:br>
              <a:rPr lang="en-CA" sz="2400" dirty="0"/>
            </a:br>
            <a:endParaRPr lang="en-US" sz="2400" dirty="0"/>
          </a:p>
        </p:txBody>
      </p:sp>
    </p:spTree>
    <p:extLst>
      <p:ext uri="{BB962C8B-B14F-4D97-AF65-F5344CB8AC3E}">
        <p14:creationId xmlns:p14="http://schemas.microsoft.com/office/powerpoint/2010/main" val="1073302242"/>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928420-F8B0-8F27-9AE9-77DE434C98CA}"/>
              </a:ext>
            </a:extLst>
          </p:cNvPr>
          <p:cNvSpPr>
            <a:spLocks noGrp="1"/>
          </p:cNvSpPr>
          <p:nvPr>
            <p:ph type="title"/>
          </p:nvPr>
        </p:nvSpPr>
        <p:spPr/>
        <p:txBody>
          <a:bodyPr/>
          <a:lstStyle/>
          <a:p>
            <a:r>
              <a:rPr lang="en-US" dirty="0"/>
              <a:t>The role of security guard with respect to the public </a:t>
            </a:r>
          </a:p>
        </p:txBody>
      </p:sp>
      <p:sp>
        <p:nvSpPr>
          <p:cNvPr id="3" name="Content Placeholder 2">
            <a:extLst>
              <a:ext uri="{FF2B5EF4-FFF2-40B4-BE49-F238E27FC236}">
                <a16:creationId xmlns:a16="http://schemas.microsoft.com/office/drawing/2014/main" id="{985A2148-2416-2BFC-3228-A17F6731979F}"/>
              </a:ext>
            </a:extLst>
          </p:cNvPr>
          <p:cNvSpPr>
            <a:spLocks noGrp="1"/>
          </p:cNvSpPr>
          <p:nvPr>
            <p:ph idx="1"/>
          </p:nvPr>
        </p:nvSpPr>
        <p:spPr/>
        <p:txBody>
          <a:bodyPr/>
          <a:lstStyle/>
          <a:p>
            <a:pPr algn="l"/>
            <a:r>
              <a:rPr lang="en-CA" b="0" i="0" u="none" strike="noStrike" dirty="0">
                <a:effectLst/>
                <a:latin typeface="Söhne"/>
              </a:rPr>
              <a:t>Security guards are often the first point of contact for members of the public entering a building or property, and they must have good communication skills and be able to provide information and directions as needed. They also need to be able to interact with the public in a calm and professional manner, even in stressful or potentially dangerous situations.</a:t>
            </a:r>
          </a:p>
          <a:p>
            <a:pPr algn="l"/>
            <a:r>
              <a:rPr lang="en-CA" b="0" i="0" u="none" strike="noStrike" dirty="0">
                <a:effectLst/>
                <a:latin typeface="Söhne"/>
              </a:rPr>
              <a:t>Overall, the role of a security guard with respect to the public is to maintain a safe and secure environment for everyone, while also providing assistance and support to those who need it.</a:t>
            </a:r>
          </a:p>
          <a:p>
            <a:pPr marL="0" indent="0">
              <a:buNone/>
            </a:pPr>
            <a:endParaRPr lang="en-US" dirty="0"/>
          </a:p>
        </p:txBody>
      </p:sp>
    </p:spTree>
    <p:extLst>
      <p:ext uri="{BB962C8B-B14F-4D97-AF65-F5344CB8AC3E}">
        <p14:creationId xmlns:p14="http://schemas.microsoft.com/office/powerpoint/2010/main" val="22372111"/>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122DFE-63BC-C2A9-F0A9-8D42AAF81387}"/>
              </a:ext>
            </a:extLst>
          </p:cNvPr>
          <p:cNvSpPr>
            <a:spLocks noGrp="1"/>
          </p:cNvSpPr>
          <p:nvPr>
            <p:ph type="title"/>
          </p:nvPr>
        </p:nvSpPr>
        <p:spPr>
          <a:xfrm>
            <a:off x="1069848" y="484632"/>
            <a:ext cx="10058400" cy="1239996"/>
          </a:xfrm>
        </p:spPr>
        <p:txBody>
          <a:bodyPr>
            <a:normAutofit/>
          </a:bodyPr>
          <a:lstStyle/>
          <a:p>
            <a:r>
              <a:rPr lang="en-US" sz="4000" dirty="0"/>
              <a:t>Occupation of security guard with respect to knowledge, skills and abilities </a:t>
            </a:r>
          </a:p>
        </p:txBody>
      </p:sp>
      <p:sp>
        <p:nvSpPr>
          <p:cNvPr id="3" name="Content Placeholder 2">
            <a:extLst>
              <a:ext uri="{FF2B5EF4-FFF2-40B4-BE49-F238E27FC236}">
                <a16:creationId xmlns:a16="http://schemas.microsoft.com/office/drawing/2014/main" id="{414A01DC-CBE4-EBCC-AF8A-1D6F4918422A}"/>
              </a:ext>
            </a:extLst>
          </p:cNvPr>
          <p:cNvSpPr>
            <a:spLocks noGrp="1"/>
          </p:cNvSpPr>
          <p:nvPr>
            <p:ph idx="1"/>
          </p:nvPr>
        </p:nvSpPr>
        <p:spPr>
          <a:xfrm>
            <a:off x="838200" y="1825624"/>
            <a:ext cx="10515600" cy="4760371"/>
          </a:xfrm>
        </p:spPr>
        <p:txBody>
          <a:bodyPr>
            <a:noAutofit/>
          </a:bodyPr>
          <a:lstStyle/>
          <a:p>
            <a:pPr marL="0" indent="0" algn="l">
              <a:buNone/>
            </a:pPr>
            <a:r>
              <a:rPr lang="en-CA" sz="2400" b="0" i="0" u="none" strike="noStrike" dirty="0">
                <a:effectLst/>
                <a:latin typeface="Söhne"/>
              </a:rPr>
              <a:t> A security guard is responsible for maintaining a safe and secure environment for people, premises, and property. The job requires a range of knowledge, skills, and abilities to perform well, including:</a:t>
            </a:r>
          </a:p>
          <a:p>
            <a:pPr algn="l">
              <a:buFont typeface="+mj-lt"/>
              <a:buAutoNum type="arabicPeriod"/>
            </a:pPr>
            <a:r>
              <a:rPr lang="en-CA" sz="2400" b="0" i="0" u="none" strike="noStrike" dirty="0">
                <a:effectLst/>
                <a:latin typeface="Söhne"/>
              </a:rPr>
              <a:t>Knowledge of security procedures and regulations: Security guards must have a strong understanding of security protocols and regulations, including emergency procedures, security systems, and relevant laws.</a:t>
            </a:r>
          </a:p>
          <a:p>
            <a:pPr algn="l">
              <a:buFont typeface="+mj-lt"/>
              <a:buAutoNum type="arabicPeriod"/>
            </a:pPr>
            <a:r>
              <a:rPr lang="en-CA" sz="2400" b="0" i="0" u="none" strike="noStrike" dirty="0">
                <a:effectLst/>
                <a:latin typeface="Söhne"/>
              </a:rPr>
              <a:t>Observation and surveillance skills: Security guards must have excellent observation and surveillance skills to identify potential threats and security breaches.</a:t>
            </a:r>
          </a:p>
          <a:p>
            <a:pPr>
              <a:buFont typeface="+mj-lt"/>
              <a:buAutoNum type="arabicPeriod"/>
            </a:pPr>
            <a:r>
              <a:rPr lang="en-CA" sz="2400" b="0" i="0" u="none" strike="noStrike" dirty="0">
                <a:effectLst/>
                <a:latin typeface="Söhne"/>
              </a:rPr>
              <a:t>Communication skills: Security guards need strong communication skills to interact with clients, coworkers, and members of the public effectively. They may need to communicate instructions, report incidents, and provide information to visitors.</a:t>
            </a:r>
          </a:p>
          <a:p>
            <a:pPr marL="0" indent="0" algn="l">
              <a:buNone/>
            </a:pPr>
            <a:endParaRPr lang="en-CA" sz="2400" b="0" i="0" u="none" strike="noStrike" dirty="0">
              <a:effectLst/>
              <a:latin typeface="Söhne"/>
            </a:endParaRPr>
          </a:p>
          <a:p>
            <a:pPr marL="0" indent="0">
              <a:buNone/>
            </a:pPr>
            <a:endParaRPr lang="en-US" sz="2400" dirty="0"/>
          </a:p>
        </p:txBody>
      </p:sp>
    </p:spTree>
    <p:extLst>
      <p:ext uri="{BB962C8B-B14F-4D97-AF65-F5344CB8AC3E}">
        <p14:creationId xmlns:p14="http://schemas.microsoft.com/office/powerpoint/2010/main" val="1279881237"/>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107386-7613-94F2-2BD8-86AF1C1322DB}"/>
              </a:ext>
            </a:extLst>
          </p:cNvPr>
          <p:cNvSpPr>
            <a:spLocks noGrp="1"/>
          </p:cNvSpPr>
          <p:nvPr>
            <p:ph type="title"/>
          </p:nvPr>
        </p:nvSpPr>
        <p:spPr/>
        <p:txBody>
          <a:bodyPr>
            <a:normAutofit/>
          </a:bodyPr>
          <a:lstStyle/>
          <a:p>
            <a:r>
              <a:rPr lang="en-US" sz="4000" dirty="0"/>
              <a:t>Occupation of security guard with respect to knowledge, skills and abilities </a:t>
            </a:r>
          </a:p>
        </p:txBody>
      </p:sp>
      <p:sp>
        <p:nvSpPr>
          <p:cNvPr id="3" name="Content Placeholder 2">
            <a:extLst>
              <a:ext uri="{FF2B5EF4-FFF2-40B4-BE49-F238E27FC236}">
                <a16:creationId xmlns:a16="http://schemas.microsoft.com/office/drawing/2014/main" id="{332F5069-24C7-773E-1CAE-CAA3F2E57289}"/>
              </a:ext>
            </a:extLst>
          </p:cNvPr>
          <p:cNvSpPr>
            <a:spLocks noGrp="1"/>
          </p:cNvSpPr>
          <p:nvPr>
            <p:ph idx="1"/>
          </p:nvPr>
        </p:nvSpPr>
        <p:spPr>
          <a:xfrm>
            <a:off x="1069848" y="2419108"/>
            <a:ext cx="10058400" cy="3753091"/>
          </a:xfrm>
        </p:spPr>
        <p:txBody>
          <a:bodyPr/>
          <a:lstStyle/>
          <a:p>
            <a:pPr marL="0" indent="0" algn="l">
              <a:buNone/>
            </a:pPr>
            <a:r>
              <a:rPr lang="en-CA" b="0" i="0" u="none" strike="noStrike" dirty="0">
                <a:effectLst/>
                <a:latin typeface="Söhne"/>
              </a:rPr>
              <a:t>3.Physical fitness: Security guards must be physically fit and able to perform tasks that require standing, walking, and running for extended periods.</a:t>
            </a:r>
          </a:p>
          <a:p>
            <a:pPr marL="0" indent="0" algn="l">
              <a:buNone/>
            </a:pPr>
            <a:r>
              <a:rPr lang="en-CA" b="0" i="0" u="none" strike="noStrike" dirty="0">
                <a:effectLst/>
                <a:latin typeface="Söhne"/>
              </a:rPr>
              <a:t>4.Problem-solving skills: Security guards must be able to quickly assess situations and make decisions under pressure to prevent or respond to security incidents.</a:t>
            </a:r>
          </a:p>
          <a:p>
            <a:pPr marL="0" indent="0" algn="l">
              <a:buNone/>
            </a:pPr>
            <a:r>
              <a:rPr lang="en-CA" b="0" i="0" u="none" strike="noStrike" dirty="0">
                <a:effectLst/>
                <a:latin typeface="Söhne"/>
              </a:rPr>
              <a:t>5.Attention to detail: Security guards need to be detail-oriented to detect and respond to potential security threats.</a:t>
            </a:r>
          </a:p>
          <a:p>
            <a:endParaRPr lang="en-US" dirty="0"/>
          </a:p>
        </p:txBody>
      </p:sp>
    </p:spTree>
    <p:extLst>
      <p:ext uri="{BB962C8B-B14F-4D97-AF65-F5344CB8AC3E}">
        <p14:creationId xmlns:p14="http://schemas.microsoft.com/office/powerpoint/2010/main" val="1500310601"/>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02D42C-A4ED-DEEE-4E39-7401F59FB9CD}"/>
              </a:ext>
            </a:extLst>
          </p:cNvPr>
          <p:cNvSpPr>
            <a:spLocks noGrp="1"/>
          </p:cNvSpPr>
          <p:nvPr>
            <p:ph type="title"/>
          </p:nvPr>
        </p:nvSpPr>
        <p:spPr/>
        <p:txBody>
          <a:bodyPr>
            <a:normAutofit/>
          </a:bodyPr>
          <a:lstStyle/>
          <a:p>
            <a:r>
              <a:rPr lang="en-US" sz="4000" dirty="0"/>
              <a:t>Occupation of security guard with respect to knowledge, skills and abilities </a:t>
            </a:r>
          </a:p>
        </p:txBody>
      </p:sp>
      <p:sp>
        <p:nvSpPr>
          <p:cNvPr id="3" name="Content Placeholder 2">
            <a:extLst>
              <a:ext uri="{FF2B5EF4-FFF2-40B4-BE49-F238E27FC236}">
                <a16:creationId xmlns:a16="http://schemas.microsoft.com/office/drawing/2014/main" id="{7ECBAF29-06A0-1DE4-00DE-810D28BAF8B8}"/>
              </a:ext>
            </a:extLst>
          </p:cNvPr>
          <p:cNvSpPr>
            <a:spLocks noGrp="1"/>
          </p:cNvSpPr>
          <p:nvPr>
            <p:ph idx="1"/>
          </p:nvPr>
        </p:nvSpPr>
        <p:spPr>
          <a:xfrm>
            <a:off x="1069848" y="2708476"/>
            <a:ext cx="10058400" cy="3463724"/>
          </a:xfrm>
        </p:spPr>
        <p:txBody>
          <a:bodyPr/>
          <a:lstStyle/>
          <a:p>
            <a:pPr marL="0" indent="0" algn="l">
              <a:buNone/>
            </a:pPr>
            <a:r>
              <a:rPr lang="en-CA" b="0" i="0" u="none" strike="noStrike" dirty="0">
                <a:effectLst/>
                <a:latin typeface="Söhne"/>
              </a:rPr>
              <a:t>6.Customer service skills: Security guards may interact with clients, visitors, and members of the public, and must be able to provide excellent customer service while maintaining security.</a:t>
            </a:r>
          </a:p>
          <a:p>
            <a:pPr marL="0" indent="0" algn="l">
              <a:buNone/>
            </a:pPr>
            <a:r>
              <a:rPr lang="en-CA" dirty="0">
                <a:latin typeface="Söhne"/>
              </a:rPr>
              <a:t>7.T</a:t>
            </a:r>
            <a:r>
              <a:rPr lang="en-CA" b="0" i="0" u="none" strike="noStrike" dirty="0">
                <a:effectLst/>
                <a:latin typeface="Söhne"/>
              </a:rPr>
              <a:t>eamwork skills: Security guards may work in a team environment, and need to be able to work collaboratively with coworkers to achieve security objectives.</a:t>
            </a:r>
          </a:p>
          <a:p>
            <a:pPr marL="0" indent="0" algn="l">
              <a:buNone/>
            </a:pPr>
            <a:r>
              <a:rPr lang="en-CA" b="0" i="0" u="none" strike="noStrike" dirty="0">
                <a:effectLst/>
                <a:latin typeface="Söhne"/>
              </a:rPr>
              <a:t> In summary, the occupation of a security guard requires a combination of knowledge, skills, and abilities to perform the job effectively and maintain a safe and secure environment.</a:t>
            </a:r>
          </a:p>
          <a:p>
            <a:endParaRPr lang="en-US" dirty="0"/>
          </a:p>
        </p:txBody>
      </p:sp>
    </p:spTree>
    <p:extLst>
      <p:ext uri="{BB962C8B-B14F-4D97-AF65-F5344CB8AC3E}">
        <p14:creationId xmlns:p14="http://schemas.microsoft.com/office/powerpoint/2010/main" val="775644149"/>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3B4FEE-D390-D742-0966-2A118CF9456E}"/>
              </a:ext>
            </a:extLst>
          </p:cNvPr>
          <p:cNvSpPr>
            <a:spLocks noGrp="1"/>
          </p:cNvSpPr>
          <p:nvPr>
            <p:ph type="title"/>
          </p:nvPr>
        </p:nvSpPr>
        <p:spPr>
          <a:xfrm>
            <a:off x="838200" y="365125"/>
            <a:ext cx="10515600" cy="1556272"/>
          </a:xfrm>
        </p:spPr>
        <p:txBody>
          <a:bodyPr>
            <a:noAutofit/>
          </a:bodyPr>
          <a:lstStyle/>
          <a:p>
            <a:r>
              <a:rPr lang="en-CA" sz="4000" b="1" dirty="0">
                <a:effectLst/>
                <a:uFill>
                  <a:solidFill>
                    <a:srgbClr val="000000"/>
                  </a:solidFill>
                </a:uFill>
                <a:ea typeface="Arial" panose="020B0604020202020204" pitchFamily="34" charset="0"/>
              </a:rPr>
              <a:t>Demands, job specifications, activities of a Security Guard</a:t>
            </a:r>
            <a:r>
              <a:rPr lang="en-CA" sz="4000" b="1" strike="noStrike" dirty="0">
                <a:effectLst/>
                <a:uFill>
                  <a:solidFill>
                    <a:srgbClr val="000000"/>
                  </a:solidFill>
                </a:uFill>
                <a:ea typeface="Arial" panose="020B0604020202020204" pitchFamily="34" charset="0"/>
              </a:rPr>
              <a:t> </a:t>
            </a:r>
            <a:br>
              <a:rPr lang="en-CA" sz="4000" b="1" u="sng" dirty="0">
                <a:effectLst/>
                <a:uFill>
                  <a:solidFill>
                    <a:srgbClr val="000000"/>
                  </a:solidFill>
                </a:uFill>
                <a:latin typeface="Arial" panose="020B0604020202020204" pitchFamily="34" charset="0"/>
                <a:ea typeface="Arial" panose="020B0604020202020204" pitchFamily="34" charset="0"/>
              </a:rPr>
            </a:br>
            <a:endParaRPr lang="en-US" sz="4000" dirty="0"/>
          </a:p>
        </p:txBody>
      </p:sp>
      <p:sp>
        <p:nvSpPr>
          <p:cNvPr id="3" name="Content Placeholder 2">
            <a:extLst>
              <a:ext uri="{FF2B5EF4-FFF2-40B4-BE49-F238E27FC236}">
                <a16:creationId xmlns:a16="http://schemas.microsoft.com/office/drawing/2014/main" id="{C00B2C92-A79C-E6E9-9A0B-8D61948DE2E7}"/>
              </a:ext>
            </a:extLst>
          </p:cNvPr>
          <p:cNvSpPr>
            <a:spLocks noGrp="1"/>
          </p:cNvSpPr>
          <p:nvPr>
            <p:ph idx="1"/>
          </p:nvPr>
        </p:nvSpPr>
        <p:spPr/>
        <p:txBody>
          <a:bodyPr/>
          <a:lstStyle/>
          <a:p>
            <a:pPr marL="10160" marR="30480" indent="-6350" algn="just">
              <a:lnSpc>
                <a:spcPct val="103000"/>
              </a:lnSpc>
              <a:spcAft>
                <a:spcPts val="55"/>
              </a:spcAft>
            </a:pPr>
            <a:r>
              <a:rPr lang="en-CA" sz="1800" dirty="0">
                <a:effectLst/>
                <a:latin typeface="Calibri Light" panose="020F0302020204030204" pitchFamily="34" charset="0"/>
                <a:ea typeface="Arial" panose="020B0604020202020204" pitchFamily="34" charset="0"/>
              </a:rPr>
              <a:t>On top of what we have already discussed in this chapter, a security guard must also understand that there are various risks, dangers and stress factors that one must take under consideration when working in the industry. Here are some of them: </a:t>
            </a:r>
          </a:p>
          <a:p>
            <a:pPr marL="6350" marR="31115" indent="-6350" algn="just">
              <a:lnSpc>
                <a:spcPct val="107000"/>
              </a:lnSpc>
              <a:spcAft>
                <a:spcPts val="55"/>
              </a:spcAft>
            </a:pPr>
            <a:endParaRPr lang="en-CA" sz="1800" dirty="0">
              <a:effectLst/>
              <a:latin typeface="Calibri Light" panose="020F0302020204030204" pitchFamily="34" charset="0"/>
              <a:ea typeface="Arial" panose="020B0604020202020204" pitchFamily="34" charset="0"/>
            </a:endParaRPr>
          </a:p>
          <a:p>
            <a:pPr marL="10160" marR="30480" indent="-6350" algn="just">
              <a:lnSpc>
                <a:spcPct val="103000"/>
              </a:lnSpc>
              <a:spcAft>
                <a:spcPts val="55"/>
              </a:spcAft>
            </a:pPr>
            <a:r>
              <a:rPr lang="en-CA" sz="1800" b="1" dirty="0">
                <a:effectLst/>
                <a:latin typeface="Calibri Light" panose="020F0302020204030204" pitchFamily="34" charset="0"/>
                <a:ea typeface="Arial" panose="020B0604020202020204" pitchFamily="34" charset="0"/>
              </a:rPr>
              <a:t>Travel </a:t>
            </a:r>
            <a:r>
              <a:rPr lang="en-CA" sz="1800" dirty="0">
                <a:effectLst/>
                <a:latin typeface="Calibri Light" panose="020F0302020204030204" pitchFamily="34" charset="0"/>
                <a:ea typeface="Arial" panose="020B0604020202020204" pitchFamily="34" charset="0"/>
              </a:rPr>
              <a:t>– would it not be nice to live right next to where you work? Unfortunately, this is not the case in the industry. One must expect that they will have to travel some distance to get to work. Travel can include driving and or taking public transit, both of which have its various factors of stress that come along with them. A professional security guard must always take unforeseen problems into consideration including travel and unexpected weather conditions. Remember, as discussed already in this chapter a security guard should arrive at least 15 minutes before the start of their shift. This 15-minute buffer should be factored into your travel time. </a:t>
            </a:r>
          </a:p>
          <a:p>
            <a:pPr algn="just"/>
            <a:endParaRPr lang="en-US" dirty="0">
              <a:latin typeface="Calibri Light" panose="020F0302020204030204" pitchFamily="34" charset="0"/>
            </a:endParaRPr>
          </a:p>
        </p:txBody>
      </p:sp>
    </p:spTree>
    <p:extLst>
      <p:ext uri="{BB962C8B-B14F-4D97-AF65-F5344CB8AC3E}">
        <p14:creationId xmlns:p14="http://schemas.microsoft.com/office/powerpoint/2010/main" val="1839393081"/>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C1BA26-E657-A6C0-062C-4DFE4743E904}"/>
              </a:ext>
            </a:extLst>
          </p:cNvPr>
          <p:cNvSpPr>
            <a:spLocks noGrp="1"/>
          </p:cNvSpPr>
          <p:nvPr>
            <p:ph type="title"/>
          </p:nvPr>
        </p:nvSpPr>
        <p:spPr/>
        <p:txBody>
          <a:bodyPr>
            <a:normAutofit/>
          </a:bodyPr>
          <a:lstStyle/>
          <a:p>
            <a:pPr algn="just"/>
            <a:r>
              <a:rPr lang="en-CA" sz="4800" b="1" dirty="0">
                <a:effectLst/>
                <a:uFill>
                  <a:solidFill>
                    <a:srgbClr val="000000"/>
                  </a:solidFill>
                </a:uFill>
                <a:ea typeface="Arial" panose="020B0604020202020204" pitchFamily="34" charset="0"/>
              </a:rPr>
              <a:t>Demands, job specifications, activities of a Security Guard</a:t>
            </a:r>
            <a:endParaRPr lang="en-US" sz="4800" dirty="0"/>
          </a:p>
        </p:txBody>
      </p:sp>
      <p:sp>
        <p:nvSpPr>
          <p:cNvPr id="3" name="Content Placeholder 2">
            <a:extLst>
              <a:ext uri="{FF2B5EF4-FFF2-40B4-BE49-F238E27FC236}">
                <a16:creationId xmlns:a16="http://schemas.microsoft.com/office/drawing/2014/main" id="{DD329BB1-7DC9-F669-DDB0-F32BC8539422}"/>
              </a:ext>
            </a:extLst>
          </p:cNvPr>
          <p:cNvSpPr>
            <a:spLocks noGrp="1"/>
          </p:cNvSpPr>
          <p:nvPr>
            <p:ph idx="1"/>
          </p:nvPr>
        </p:nvSpPr>
        <p:spPr/>
        <p:txBody>
          <a:bodyPr/>
          <a:lstStyle/>
          <a:p>
            <a:pPr marL="10160" marR="30480" indent="-6350" algn="just">
              <a:lnSpc>
                <a:spcPct val="103000"/>
              </a:lnSpc>
              <a:spcAft>
                <a:spcPts val="55"/>
              </a:spcAft>
            </a:pPr>
            <a:r>
              <a:rPr lang="en-CA" sz="1800" b="1" dirty="0">
                <a:effectLst/>
                <a:latin typeface="Calibri Light" panose="020F0302020204030204" pitchFamily="34" charset="0"/>
                <a:ea typeface="Arial" panose="020B0604020202020204" pitchFamily="34" charset="0"/>
              </a:rPr>
              <a:t>Off-hours </a:t>
            </a:r>
            <a:r>
              <a:rPr lang="en-CA" sz="1800" dirty="0">
                <a:effectLst/>
                <a:latin typeface="Calibri Light" panose="020F0302020204030204" pitchFamily="34" charset="0"/>
                <a:ea typeface="Arial" panose="020B0604020202020204" pitchFamily="34" charset="0"/>
              </a:rPr>
              <a:t>– an extension of the above. The security industry is a 24-hour, 7 day a week, industry. One can expect to work a full rotating schedule which includes days, afternoon and midnight shifts. This will also include traveling at these off hours. Always use extra caution when traveling during off hours. The other factor that comes to play in this demand is that you may be working during off hours. One must get use to adjusting your ‘internal clock’ frequently to accommodate the rotating shifts. For those who have never worked shift work before this will take some time to get use to, however, once in the swing of things it will become second nature. </a:t>
            </a:r>
          </a:p>
          <a:p>
            <a:pPr marL="10160" marR="30480" indent="-6350" algn="just">
              <a:lnSpc>
                <a:spcPct val="103000"/>
              </a:lnSpc>
              <a:spcAft>
                <a:spcPts val="55"/>
              </a:spcAft>
            </a:pPr>
            <a:r>
              <a:rPr lang="en-US" sz="1800" dirty="0">
                <a:effectLst/>
                <a:latin typeface="Calibri Light" panose="020F0302020204030204" pitchFamily="34" charset="0"/>
                <a:ea typeface="Arial" panose="020B0604020202020204" pitchFamily="34" charset="0"/>
              </a:rPr>
              <a:t>Sometimes you need to work extra hours on the top of your shift time until next guard relieves you because you can't leave your job site until someone is there to cover you.</a:t>
            </a:r>
          </a:p>
          <a:p>
            <a:pPr marL="10160" marR="30480" indent="-6350" algn="just">
              <a:lnSpc>
                <a:spcPct val="103000"/>
              </a:lnSpc>
              <a:spcAft>
                <a:spcPts val="55"/>
              </a:spcAft>
            </a:pPr>
            <a:r>
              <a:rPr lang="en-US" sz="1800" dirty="0">
                <a:latin typeface="Calibri Light" panose="020F0302020204030204" pitchFamily="34" charset="0"/>
                <a:ea typeface="Arial" panose="020B0604020202020204" pitchFamily="34" charset="0"/>
              </a:rPr>
              <a:t>There are some job sites where Security Guard needs to cover specific hours of shift only then you can leave your site as per job site rules.</a:t>
            </a:r>
            <a:endParaRPr lang="en-CA" sz="1800" dirty="0">
              <a:effectLst/>
              <a:latin typeface="Calibri Light" panose="020F0302020204030204" pitchFamily="34" charset="0"/>
              <a:ea typeface="Arial" panose="020B0604020202020204" pitchFamily="34" charset="0"/>
            </a:endParaRPr>
          </a:p>
        </p:txBody>
      </p:sp>
    </p:spTree>
    <p:extLst>
      <p:ext uri="{BB962C8B-B14F-4D97-AF65-F5344CB8AC3E}">
        <p14:creationId xmlns:p14="http://schemas.microsoft.com/office/powerpoint/2010/main" val="2940217074"/>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9703E3-4092-BE0F-BD44-BBB50377B8DA}"/>
              </a:ext>
            </a:extLst>
          </p:cNvPr>
          <p:cNvSpPr>
            <a:spLocks noGrp="1"/>
          </p:cNvSpPr>
          <p:nvPr>
            <p:ph type="title"/>
          </p:nvPr>
        </p:nvSpPr>
        <p:spPr/>
        <p:txBody>
          <a:bodyPr>
            <a:normAutofit/>
          </a:bodyPr>
          <a:lstStyle/>
          <a:p>
            <a:pPr algn="just"/>
            <a:r>
              <a:rPr lang="en-CA" sz="4800" b="1" dirty="0">
                <a:effectLst/>
                <a:uFill>
                  <a:solidFill>
                    <a:srgbClr val="000000"/>
                  </a:solidFill>
                </a:uFill>
                <a:ea typeface="Arial" panose="020B0604020202020204" pitchFamily="34" charset="0"/>
              </a:rPr>
              <a:t>Demands, job specifications, activities of a Security Guard</a:t>
            </a:r>
            <a:endParaRPr lang="en-US" sz="4800" dirty="0"/>
          </a:p>
        </p:txBody>
      </p:sp>
      <p:sp>
        <p:nvSpPr>
          <p:cNvPr id="3" name="Content Placeholder 2">
            <a:extLst>
              <a:ext uri="{FF2B5EF4-FFF2-40B4-BE49-F238E27FC236}">
                <a16:creationId xmlns:a16="http://schemas.microsoft.com/office/drawing/2014/main" id="{BA1FC274-052D-0A59-331F-204E215CAC8D}"/>
              </a:ext>
            </a:extLst>
          </p:cNvPr>
          <p:cNvSpPr>
            <a:spLocks noGrp="1"/>
          </p:cNvSpPr>
          <p:nvPr>
            <p:ph idx="1"/>
          </p:nvPr>
        </p:nvSpPr>
        <p:spPr/>
        <p:txBody>
          <a:bodyPr>
            <a:normAutofit lnSpcReduction="10000"/>
          </a:bodyPr>
          <a:lstStyle/>
          <a:p>
            <a:pPr marL="10160" marR="30480" indent="-6350" algn="just">
              <a:lnSpc>
                <a:spcPct val="103000"/>
              </a:lnSpc>
              <a:spcAft>
                <a:spcPts val="55"/>
              </a:spcAft>
            </a:pPr>
            <a:r>
              <a:rPr lang="en-CA" sz="1800" b="1" dirty="0">
                <a:effectLst/>
                <a:latin typeface="Calibri Light" panose="020F0302020204030204" pitchFamily="34" charset="0"/>
                <a:ea typeface="Arial" panose="020B0604020202020204" pitchFamily="34" charset="0"/>
              </a:rPr>
              <a:t>Stress </a:t>
            </a:r>
            <a:r>
              <a:rPr lang="en-CA" sz="1800" dirty="0">
                <a:effectLst/>
                <a:latin typeface="Calibri Light" panose="020F0302020204030204" pitchFamily="34" charset="0"/>
                <a:ea typeface="Arial" panose="020B0604020202020204" pitchFamily="34" charset="0"/>
              </a:rPr>
              <a:t>– with what has already been covered in this chapter one can already see how stressful this job can be. Not only do you have to adjust you sleep pattern, which can be stressful for some; you will be working in a position of authority. Many people that we will deal with will not like that fact that we are telling them what to do. This can amount to a high degree of stress for a guard. Should a guard never have dealt with an emergency, like a fire alarm, they will most likely feel a great deal of stress when dealing with it. Not to worry, this is normal; even if you have dealt with several emergency situations you can never become comfortable in your surroundings. </a:t>
            </a:r>
          </a:p>
          <a:p>
            <a:pPr marL="6350" marR="31115" indent="-6350" algn="just">
              <a:lnSpc>
                <a:spcPct val="107000"/>
              </a:lnSpc>
              <a:spcAft>
                <a:spcPts val="55"/>
              </a:spcAft>
            </a:pPr>
            <a:r>
              <a:rPr lang="en-CA" sz="1800" b="1" dirty="0">
                <a:effectLst/>
                <a:latin typeface="Calibri Light" panose="020F0302020204030204" pitchFamily="34" charset="0"/>
                <a:ea typeface="Arial" panose="020B0604020202020204" pitchFamily="34" charset="0"/>
              </a:rPr>
              <a:t> </a:t>
            </a:r>
            <a:endParaRPr lang="en-CA" sz="1800" dirty="0">
              <a:effectLst/>
              <a:latin typeface="Calibri Light" panose="020F0302020204030204" pitchFamily="34" charset="0"/>
              <a:ea typeface="Arial" panose="020B0604020202020204" pitchFamily="34" charset="0"/>
            </a:endParaRPr>
          </a:p>
          <a:p>
            <a:pPr marL="10160" marR="30480" indent="-6350" algn="just">
              <a:lnSpc>
                <a:spcPct val="103000"/>
              </a:lnSpc>
              <a:spcAft>
                <a:spcPts val="55"/>
              </a:spcAft>
            </a:pPr>
            <a:r>
              <a:rPr lang="en-CA" sz="1800" b="1" dirty="0">
                <a:effectLst/>
                <a:latin typeface="Calibri Light" panose="020F0302020204030204" pitchFamily="34" charset="0"/>
                <a:ea typeface="Arial" panose="020B0604020202020204" pitchFamily="34" charset="0"/>
              </a:rPr>
              <a:t>Risk/Dangers </a:t>
            </a:r>
            <a:r>
              <a:rPr lang="en-CA" sz="1800" dirty="0">
                <a:effectLst/>
                <a:latin typeface="Calibri Light" panose="020F0302020204030204" pitchFamily="34" charset="0"/>
                <a:ea typeface="Arial" panose="020B0604020202020204" pitchFamily="34" charset="0"/>
              </a:rPr>
              <a:t>– remember with any job there are dangers and risk that come with it. Working in the security industry is no different. Understanding that security guards work in a law enforcement capacity with the authority to arrest and potentially be involved in a physical altercation, one can only expect that there will be dangers in that. Working in various types of buildings one must remember that each building brings its own unique group of risks and dangers. For example; working in a factory versus an office building. </a:t>
            </a:r>
          </a:p>
        </p:txBody>
      </p:sp>
    </p:spTree>
    <p:extLst>
      <p:ext uri="{BB962C8B-B14F-4D97-AF65-F5344CB8AC3E}">
        <p14:creationId xmlns:p14="http://schemas.microsoft.com/office/powerpoint/2010/main" val="3020666473"/>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26DA10-C79F-83A2-BA64-5665131D97B4}"/>
              </a:ext>
            </a:extLst>
          </p:cNvPr>
          <p:cNvSpPr>
            <a:spLocks noGrp="1"/>
          </p:cNvSpPr>
          <p:nvPr>
            <p:ph type="title"/>
          </p:nvPr>
        </p:nvSpPr>
        <p:spPr/>
        <p:txBody>
          <a:bodyPr/>
          <a:lstStyle/>
          <a:p>
            <a:r>
              <a:rPr lang="en-US" dirty="0"/>
              <a:t>Challenges of becoming a security guard </a:t>
            </a:r>
          </a:p>
        </p:txBody>
      </p:sp>
      <p:sp>
        <p:nvSpPr>
          <p:cNvPr id="3" name="Content Placeholder 2">
            <a:extLst>
              <a:ext uri="{FF2B5EF4-FFF2-40B4-BE49-F238E27FC236}">
                <a16:creationId xmlns:a16="http://schemas.microsoft.com/office/drawing/2014/main" id="{B20B0F9D-24E3-F5F0-FD2A-815D4AC63472}"/>
              </a:ext>
            </a:extLst>
          </p:cNvPr>
          <p:cNvSpPr>
            <a:spLocks noGrp="1"/>
          </p:cNvSpPr>
          <p:nvPr>
            <p:ph idx="1"/>
          </p:nvPr>
        </p:nvSpPr>
        <p:spPr/>
        <p:txBody>
          <a:bodyPr>
            <a:normAutofit/>
          </a:bodyPr>
          <a:lstStyle/>
          <a:p>
            <a:pPr algn="l">
              <a:buFont typeface="+mj-lt"/>
              <a:buAutoNum type="arabicPeriod"/>
            </a:pPr>
            <a:r>
              <a:rPr lang="en-CA" b="0" i="0" u="none" strike="noStrike" dirty="0">
                <a:effectLst/>
                <a:latin typeface="Söhne"/>
              </a:rPr>
              <a:t>Physical demands: Security guards often have to stand or walk for long periods, which can be physically demanding. They may also be required to work in challenging weather conditions.</a:t>
            </a:r>
          </a:p>
          <a:p>
            <a:pPr algn="l">
              <a:buFont typeface="+mj-lt"/>
              <a:buAutoNum type="arabicPeriod"/>
            </a:pPr>
            <a:r>
              <a:rPr lang="en-CA" b="0" i="0" u="none" strike="noStrike" dirty="0">
                <a:effectLst/>
                <a:latin typeface="Söhne"/>
              </a:rPr>
              <a:t>Irregular schedules: Security guards often have irregular schedules, including working nights, weekends, and holidays. This can make it difficult to maintain a work-life balance.</a:t>
            </a:r>
          </a:p>
          <a:p>
            <a:pPr algn="l">
              <a:buFont typeface="+mj-lt"/>
              <a:buAutoNum type="arabicPeriod"/>
            </a:pPr>
            <a:r>
              <a:rPr lang="en-CA" b="0" i="0" u="none" strike="noStrike" dirty="0">
                <a:effectLst/>
                <a:latin typeface="Söhne"/>
              </a:rPr>
              <a:t>High-risk situations: Security guards may be required to work in high-risk situations, including dealing with potentially violent individuals. This can be stressful and dangerous.</a:t>
            </a:r>
          </a:p>
          <a:p>
            <a:pPr algn="l">
              <a:buFont typeface="+mj-lt"/>
              <a:buAutoNum type="arabicPeriod"/>
            </a:pPr>
            <a:r>
              <a:rPr lang="en-CA" b="0" i="0" u="none" strike="noStrike" dirty="0">
                <a:effectLst/>
                <a:latin typeface="Söhne"/>
              </a:rPr>
              <a:t>Monotony: Security guard duties can become repetitive, which can be tedious and unengaging.</a:t>
            </a:r>
          </a:p>
          <a:p>
            <a:endParaRPr lang="en-US" dirty="0"/>
          </a:p>
        </p:txBody>
      </p:sp>
    </p:spTree>
    <p:extLst>
      <p:ext uri="{BB962C8B-B14F-4D97-AF65-F5344CB8AC3E}">
        <p14:creationId xmlns:p14="http://schemas.microsoft.com/office/powerpoint/2010/main" val="1940615617"/>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613E7A-FFD6-92BB-FEFF-E967BC44A877}"/>
              </a:ext>
            </a:extLst>
          </p:cNvPr>
          <p:cNvSpPr>
            <a:spLocks noGrp="1"/>
          </p:cNvSpPr>
          <p:nvPr>
            <p:ph type="title"/>
          </p:nvPr>
        </p:nvSpPr>
        <p:spPr/>
        <p:txBody>
          <a:bodyPr/>
          <a:lstStyle/>
          <a:p>
            <a:r>
              <a:rPr lang="en-US" dirty="0"/>
              <a:t>Benefits of Becoming a security guard</a:t>
            </a:r>
          </a:p>
        </p:txBody>
      </p:sp>
      <p:sp>
        <p:nvSpPr>
          <p:cNvPr id="3" name="Content Placeholder 2">
            <a:extLst>
              <a:ext uri="{FF2B5EF4-FFF2-40B4-BE49-F238E27FC236}">
                <a16:creationId xmlns:a16="http://schemas.microsoft.com/office/drawing/2014/main" id="{28A0C584-B7A3-7240-D9D1-46365A3076DB}"/>
              </a:ext>
            </a:extLst>
          </p:cNvPr>
          <p:cNvSpPr>
            <a:spLocks noGrp="1"/>
          </p:cNvSpPr>
          <p:nvPr>
            <p:ph idx="1"/>
          </p:nvPr>
        </p:nvSpPr>
        <p:spPr/>
        <p:txBody>
          <a:bodyPr>
            <a:normAutofit/>
          </a:bodyPr>
          <a:lstStyle/>
          <a:p>
            <a:pPr algn="l">
              <a:buFont typeface="+mj-lt"/>
              <a:buAutoNum type="arabicPeriod"/>
            </a:pPr>
            <a:r>
              <a:rPr lang="en-CA" b="0" i="0" u="none" strike="noStrike" dirty="0">
                <a:effectLst/>
                <a:latin typeface="Söhne"/>
              </a:rPr>
              <a:t>Job security: Security guard jobs are always in demand, which provides good job security.</a:t>
            </a:r>
          </a:p>
          <a:p>
            <a:pPr algn="l">
              <a:buFont typeface="+mj-lt"/>
              <a:buAutoNum type="arabicPeriod"/>
            </a:pPr>
            <a:r>
              <a:rPr lang="en-CA" b="0" i="0" u="none" strike="noStrike" dirty="0">
                <a:effectLst/>
                <a:latin typeface="Söhne"/>
              </a:rPr>
              <a:t>Flexibility: Security guard jobs can be flexible, with part-time and full-time positions available. This can make it easier to balance work and personal commitments.</a:t>
            </a:r>
          </a:p>
          <a:p>
            <a:pPr algn="l">
              <a:buFont typeface="+mj-lt"/>
              <a:buAutoNum type="arabicPeriod"/>
            </a:pPr>
            <a:r>
              <a:rPr lang="en-CA" b="0" i="0" u="none" strike="noStrike" dirty="0">
                <a:effectLst/>
                <a:latin typeface="Söhne"/>
              </a:rPr>
              <a:t>Training: Many security guard positions offer training in first aid, CPR, and other valuable skills.</a:t>
            </a:r>
          </a:p>
          <a:p>
            <a:pPr algn="l">
              <a:buFont typeface="+mj-lt"/>
              <a:buAutoNum type="arabicPeriod"/>
            </a:pPr>
            <a:r>
              <a:rPr lang="en-CA" b="0" i="0" u="none" strike="noStrike" dirty="0">
                <a:effectLst/>
                <a:latin typeface="Söhne"/>
              </a:rPr>
              <a:t>Advancement opportunities: Security guard jobs can lead to advancement opportunities, including management positions.</a:t>
            </a:r>
          </a:p>
          <a:p>
            <a:pPr algn="l">
              <a:buFont typeface="+mj-lt"/>
              <a:buAutoNum type="arabicPeriod"/>
            </a:pPr>
            <a:r>
              <a:rPr lang="en-CA" b="0" i="0" u="none" strike="noStrike" dirty="0">
                <a:effectLst/>
                <a:latin typeface="Söhne"/>
              </a:rPr>
              <a:t>Serving the community: Security guards often provide a valuable service by helping to keep people and property safe. This can be rewarding and fulfilling.</a:t>
            </a:r>
          </a:p>
          <a:p>
            <a:endParaRPr lang="en-US" dirty="0"/>
          </a:p>
        </p:txBody>
      </p:sp>
    </p:spTree>
    <p:extLst>
      <p:ext uri="{BB962C8B-B14F-4D97-AF65-F5344CB8AC3E}">
        <p14:creationId xmlns:p14="http://schemas.microsoft.com/office/powerpoint/2010/main" val="205136261"/>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84E694-7A9C-C62F-99C3-62B90330E217}"/>
              </a:ext>
            </a:extLst>
          </p:cNvPr>
          <p:cNvSpPr>
            <a:spLocks noGrp="1"/>
          </p:cNvSpPr>
          <p:nvPr>
            <p:ph type="title"/>
          </p:nvPr>
        </p:nvSpPr>
        <p:spPr/>
        <p:txBody>
          <a:bodyPr>
            <a:noAutofit/>
          </a:bodyPr>
          <a:lstStyle/>
          <a:p>
            <a:pPr algn="just"/>
            <a:r>
              <a:rPr lang="en-CA" sz="4800" b="1" i="0" u="none" strike="noStrike" dirty="0">
                <a:effectLst/>
              </a:rPr>
              <a:t>Duties of Concierge/Front Desk Security </a:t>
            </a:r>
            <a:r>
              <a:rPr lang="en-CA" sz="4800" b="1" dirty="0"/>
              <a:t>Guards</a:t>
            </a:r>
            <a:endParaRPr lang="en-US" sz="4800" dirty="0"/>
          </a:p>
        </p:txBody>
      </p:sp>
      <p:sp>
        <p:nvSpPr>
          <p:cNvPr id="3" name="Content Placeholder 2">
            <a:extLst>
              <a:ext uri="{FF2B5EF4-FFF2-40B4-BE49-F238E27FC236}">
                <a16:creationId xmlns:a16="http://schemas.microsoft.com/office/drawing/2014/main" id="{B92FC78D-F3EC-F3F7-9801-D05D90EE93C4}"/>
              </a:ext>
            </a:extLst>
          </p:cNvPr>
          <p:cNvSpPr>
            <a:spLocks noGrp="1"/>
          </p:cNvSpPr>
          <p:nvPr>
            <p:ph idx="1"/>
          </p:nvPr>
        </p:nvSpPr>
        <p:spPr>
          <a:xfrm>
            <a:off x="833377" y="2121408"/>
            <a:ext cx="10544537" cy="4441438"/>
          </a:xfrm>
        </p:spPr>
        <p:txBody>
          <a:bodyPr>
            <a:normAutofit/>
          </a:bodyPr>
          <a:lstStyle/>
          <a:p>
            <a:pPr algn="just"/>
            <a:r>
              <a:rPr lang="en-CA" sz="1800" b="0" i="0" u="none" strike="noStrike" dirty="0">
                <a:effectLst/>
                <a:latin typeface="Calibri Light" panose="020F0302020204030204" pitchFamily="34" charset="0"/>
                <a:cs typeface="Arial" panose="020B0604020202020204" pitchFamily="34" charset="0"/>
              </a:rPr>
              <a:t>The concierge Guards are tasked with a wide range of duties that makes their job a very detailed and important one, giving peace of mind to the people in the building they guard. Duties can include:</a:t>
            </a:r>
          </a:p>
          <a:p>
            <a:pPr algn="just">
              <a:buFont typeface="Arial" panose="020B0604020202020204" pitchFamily="34" charset="0"/>
              <a:buChar char="•"/>
            </a:pPr>
            <a:r>
              <a:rPr lang="en-CA" sz="1800" b="0" i="0" u="none" strike="noStrike" dirty="0">
                <a:effectLst/>
                <a:latin typeface="Calibri Light" panose="020F0302020204030204" pitchFamily="34" charset="0"/>
                <a:cs typeface="Arial" panose="020B0604020202020204" pitchFamily="34" charset="0"/>
              </a:rPr>
              <a:t>Greeting, checking in, and directing visitors</a:t>
            </a:r>
          </a:p>
          <a:p>
            <a:pPr algn="just">
              <a:buFont typeface="Arial" panose="020B0604020202020204" pitchFamily="34" charset="0"/>
              <a:buChar char="•"/>
            </a:pPr>
            <a:r>
              <a:rPr lang="en-CA" sz="1800" b="0" i="0" u="none" strike="noStrike" dirty="0">
                <a:effectLst/>
                <a:latin typeface="Calibri Light" panose="020F0302020204030204" pitchFamily="34" charset="0"/>
                <a:cs typeface="Arial" panose="020B0604020202020204" pitchFamily="34" charset="0"/>
              </a:rPr>
              <a:t>Enforcing access control and assuring that only authorized personnel enter the building</a:t>
            </a:r>
          </a:p>
          <a:p>
            <a:pPr algn="just">
              <a:buFont typeface="Arial" panose="020B0604020202020204" pitchFamily="34" charset="0"/>
              <a:buChar char="•"/>
            </a:pPr>
            <a:r>
              <a:rPr lang="en-CA" sz="1800" b="0" i="0" u="none" strike="noStrike" dirty="0">
                <a:effectLst/>
                <a:latin typeface="Calibri Light" panose="020F0302020204030204" pitchFamily="34" charset="0"/>
                <a:cs typeface="Arial" panose="020B0604020202020204" pitchFamily="34" charset="0"/>
              </a:rPr>
              <a:t>Monitoring operational procedures</a:t>
            </a:r>
          </a:p>
          <a:p>
            <a:pPr algn="just">
              <a:buFont typeface="Arial" panose="020B0604020202020204" pitchFamily="34" charset="0"/>
              <a:buChar char="•"/>
            </a:pPr>
            <a:r>
              <a:rPr lang="en-CA" sz="1800" b="0" i="0" u="none" strike="noStrike" dirty="0">
                <a:effectLst/>
                <a:latin typeface="Calibri Light" panose="020F0302020204030204" pitchFamily="34" charset="0"/>
                <a:cs typeface="Arial" panose="020B0604020202020204" pitchFamily="34" charset="0"/>
              </a:rPr>
              <a:t>Maintaining constant surveillance of assigned areas</a:t>
            </a:r>
          </a:p>
          <a:p>
            <a:pPr algn="just">
              <a:buFont typeface="Arial" panose="020B0604020202020204" pitchFamily="34" charset="0"/>
              <a:buChar char="•"/>
            </a:pPr>
            <a:r>
              <a:rPr lang="en-CA" sz="1800" b="0" i="0" u="none" strike="noStrike" dirty="0">
                <a:effectLst/>
                <a:latin typeface="Calibri Light" panose="020F0302020204030204" pitchFamily="34" charset="0"/>
                <a:cs typeface="Arial" panose="020B0604020202020204" pitchFamily="34" charset="0"/>
              </a:rPr>
              <a:t>Protecting the property from theft, accidents, fire, and other threats</a:t>
            </a:r>
          </a:p>
          <a:p>
            <a:pPr algn="just">
              <a:buFont typeface="Arial" panose="020B0604020202020204" pitchFamily="34" charset="0"/>
              <a:buChar char="•"/>
            </a:pPr>
            <a:r>
              <a:rPr lang="en-CA" sz="1800" b="0" i="0" u="none" strike="noStrike" dirty="0">
                <a:effectLst/>
                <a:latin typeface="Calibri Light" panose="020F0302020204030204" pitchFamily="34" charset="0"/>
                <a:cs typeface="Arial" panose="020B0604020202020204" pitchFamily="34" charset="0"/>
              </a:rPr>
              <a:t>Providing customer service for residents, visitors, and/or guests</a:t>
            </a:r>
          </a:p>
          <a:p>
            <a:pPr algn="just">
              <a:buFont typeface="Arial" panose="020B0604020202020204" pitchFamily="34" charset="0"/>
              <a:buChar char="•"/>
            </a:pPr>
            <a:r>
              <a:rPr lang="en-CA" sz="1800" b="0" i="0" u="none" strike="noStrike" dirty="0">
                <a:effectLst/>
                <a:latin typeface="Calibri Light" panose="020F0302020204030204" pitchFamily="34" charset="0"/>
                <a:cs typeface="Arial" panose="020B0604020202020204" pitchFamily="34" charset="0"/>
              </a:rPr>
              <a:t>Writing accident and incident reports for any suspicious activities or safety hazards</a:t>
            </a:r>
          </a:p>
          <a:p>
            <a:pPr algn="just">
              <a:buFont typeface="Arial" panose="020B0604020202020204" pitchFamily="34" charset="0"/>
              <a:buChar char="•"/>
            </a:pPr>
            <a:r>
              <a:rPr lang="en-CA" sz="1800" b="0" i="0" u="none" strike="noStrike" dirty="0">
                <a:effectLst/>
                <a:latin typeface="Calibri Light" panose="020F0302020204030204" pitchFamily="34" charset="0"/>
                <a:cs typeface="Arial" panose="020B0604020202020204" pitchFamily="34" charset="0"/>
              </a:rPr>
              <a:t>Responding to calls for assistance</a:t>
            </a:r>
          </a:p>
          <a:p>
            <a:pPr algn="just">
              <a:buFont typeface="Arial" panose="020B0604020202020204" pitchFamily="34" charset="0"/>
              <a:buChar char="•"/>
            </a:pPr>
            <a:r>
              <a:rPr lang="en-CA" sz="1800" b="0" i="0" u="none" strike="noStrike" dirty="0">
                <a:effectLst/>
                <a:latin typeface="Calibri Light" panose="020F0302020204030204" pitchFamily="34" charset="0"/>
                <a:cs typeface="Arial" panose="020B0604020202020204" pitchFamily="34" charset="0"/>
              </a:rPr>
              <a:t>Checking bags and packages, as needed</a:t>
            </a:r>
          </a:p>
        </p:txBody>
      </p:sp>
    </p:spTree>
    <p:extLst>
      <p:ext uri="{BB962C8B-B14F-4D97-AF65-F5344CB8AC3E}">
        <p14:creationId xmlns:p14="http://schemas.microsoft.com/office/powerpoint/2010/main" val="871032868"/>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727A35-E8B9-F579-0C9A-230E787A16FE}"/>
              </a:ext>
            </a:extLst>
          </p:cNvPr>
          <p:cNvSpPr>
            <a:spLocks noGrp="1"/>
          </p:cNvSpPr>
          <p:nvPr>
            <p:ph type="title"/>
          </p:nvPr>
        </p:nvSpPr>
        <p:spPr/>
        <p:txBody>
          <a:bodyPr>
            <a:noAutofit/>
          </a:bodyPr>
          <a:lstStyle/>
          <a:p>
            <a:pPr algn="just"/>
            <a:r>
              <a:rPr lang="en-CA" sz="4800" b="1" i="0" u="none" strike="noStrike" dirty="0">
                <a:effectLst/>
              </a:rPr>
              <a:t>Places That Use Concierge/Front Desk Security Guards</a:t>
            </a:r>
            <a:endParaRPr lang="en-US" sz="4800" dirty="0"/>
          </a:p>
        </p:txBody>
      </p:sp>
      <p:sp>
        <p:nvSpPr>
          <p:cNvPr id="3" name="Content Placeholder 2">
            <a:extLst>
              <a:ext uri="{FF2B5EF4-FFF2-40B4-BE49-F238E27FC236}">
                <a16:creationId xmlns:a16="http://schemas.microsoft.com/office/drawing/2014/main" id="{3188FD39-8A72-1D1D-B067-69F00822755D}"/>
              </a:ext>
            </a:extLst>
          </p:cNvPr>
          <p:cNvSpPr>
            <a:spLocks noGrp="1"/>
          </p:cNvSpPr>
          <p:nvPr>
            <p:ph idx="1"/>
          </p:nvPr>
        </p:nvSpPr>
        <p:spPr/>
        <p:txBody>
          <a:bodyPr>
            <a:normAutofit lnSpcReduction="10000"/>
          </a:bodyPr>
          <a:lstStyle/>
          <a:p>
            <a:pPr algn="just"/>
            <a:r>
              <a:rPr lang="en-CA" sz="1800" b="0" i="0" u="none" strike="noStrike" dirty="0">
                <a:effectLst/>
                <a:latin typeface="Calibri Light" panose="020F0302020204030204" pitchFamily="34" charset="0"/>
              </a:rPr>
              <a:t>There are many places that use concierge/front desk security guards, including:</a:t>
            </a:r>
          </a:p>
          <a:p>
            <a:pPr algn="just">
              <a:buFont typeface="Arial" panose="020B0604020202020204" pitchFamily="34" charset="0"/>
              <a:buChar char="•"/>
            </a:pPr>
            <a:r>
              <a:rPr lang="en-CA" sz="1800" b="0" i="0" u="none" strike="noStrike" dirty="0">
                <a:effectLst/>
                <a:latin typeface="Calibri Light" panose="020F0302020204030204" pitchFamily="34" charset="0"/>
              </a:rPr>
              <a:t>Retail or mixed-use properties</a:t>
            </a:r>
          </a:p>
          <a:p>
            <a:pPr algn="just">
              <a:buFont typeface="Arial" panose="020B0604020202020204" pitchFamily="34" charset="0"/>
              <a:buChar char="•"/>
            </a:pPr>
            <a:r>
              <a:rPr lang="en-CA" sz="1800" b="0" i="0" u="none" strike="noStrike" dirty="0">
                <a:effectLst/>
                <a:latin typeface="Calibri Light" panose="020F0302020204030204" pitchFamily="34" charset="0"/>
              </a:rPr>
              <a:t>Businesses</a:t>
            </a:r>
          </a:p>
          <a:p>
            <a:pPr algn="just">
              <a:buFont typeface="Arial" panose="020B0604020202020204" pitchFamily="34" charset="0"/>
              <a:buChar char="•"/>
            </a:pPr>
            <a:r>
              <a:rPr lang="en-CA" sz="1800" b="0" i="0" u="none" strike="noStrike" dirty="0">
                <a:effectLst/>
                <a:latin typeface="Calibri Light" panose="020F0302020204030204" pitchFamily="34" charset="0"/>
              </a:rPr>
              <a:t>Parking garages</a:t>
            </a:r>
          </a:p>
          <a:p>
            <a:pPr algn="just">
              <a:buFont typeface="Arial" panose="020B0604020202020204" pitchFamily="34" charset="0"/>
              <a:buChar char="•"/>
            </a:pPr>
            <a:r>
              <a:rPr lang="en-CA" sz="1800" b="0" i="0" u="none" strike="noStrike" dirty="0">
                <a:effectLst/>
                <a:latin typeface="Calibri Light" panose="020F0302020204030204" pitchFamily="34" charset="0"/>
              </a:rPr>
              <a:t>Medical complexes</a:t>
            </a:r>
          </a:p>
          <a:p>
            <a:pPr algn="just">
              <a:buFont typeface="Arial" panose="020B0604020202020204" pitchFamily="34" charset="0"/>
              <a:buChar char="•"/>
            </a:pPr>
            <a:r>
              <a:rPr lang="en-CA" sz="1800" b="0" i="0" u="none" strike="noStrike" dirty="0">
                <a:effectLst/>
                <a:latin typeface="Calibri Light" panose="020F0302020204030204" pitchFamily="34" charset="0"/>
              </a:rPr>
              <a:t>Gated residential communities</a:t>
            </a:r>
          </a:p>
          <a:p>
            <a:pPr algn="just">
              <a:buFont typeface="Arial" panose="020B0604020202020204" pitchFamily="34" charset="0"/>
              <a:buChar char="•"/>
            </a:pPr>
            <a:r>
              <a:rPr lang="en-CA" sz="1800" b="0" i="0" u="none" strike="noStrike" dirty="0">
                <a:effectLst/>
                <a:latin typeface="Calibri Light" panose="020F0302020204030204" pitchFamily="34" charset="0"/>
              </a:rPr>
              <a:t>Sports and recreation facilities</a:t>
            </a:r>
          </a:p>
          <a:p>
            <a:pPr algn="just">
              <a:buFont typeface="Arial" panose="020B0604020202020204" pitchFamily="34" charset="0"/>
              <a:buChar char="•"/>
            </a:pPr>
            <a:r>
              <a:rPr lang="en-CA" sz="1800" b="0" i="0" u="none" strike="noStrike" dirty="0">
                <a:effectLst/>
                <a:latin typeface="Calibri Light" panose="020F0302020204030204" pitchFamily="34" charset="0"/>
              </a:rPr>
              <a:t>Government buildings</a:t>
            </a:r>
          </a:p>
          <a:p>
            <a:pPr algn="just">
              <a:buFont typeface="Arial" panose="020B0604020202020204" pitchFamily="34" charset="0"/>
              <a:buChar char="•"/>
            </a:pPr>
            <a:r>
              <a:rPr lang="en-CA" sz="1800" b="0" i="0" u="none" strike="noStrike" dirty="0">
                <a:effectLst/>
                <a:latin typeface="Calibri Light" panose="020F0302020204030204" pitchFamily="34" charset="0"/>
              </a:rPr>
              <a:t>Cultural destinations</a:t>
            </a:r>
          </a:p>
          <a:p>
            <a:pPr algn="just">
              <a:buFont typeface="Arial" panose="020B0604020202020204" pitchFamily="34" charset="0"/>
              <a:buChar char="•"/>
            </a:pPr>
            <a:r>
              <a:rPr lang="en-CA" sz="1800" b="0" i="0" u="none" strike="noStrike" dirty="0">
                <a:effectLst/>
                <a:latin typeface="Calibri Light" panose="020F0302020204030204" pitchFamily="34" charset="0"/>
              </a:rPr>
              <a:t>Religious institutions</a:t>
            </a:r>
          </a:p>
          <a:p>
            <a:pPr algn="just">
              <a:buFont typeface="Arial" panose="020B0604020202020204" pitchFamily="34" charset="0"/>
              <a:buChar char="•"/>
            </a:pPr>
            <a:r>
              <a:rPr lang="en-CA" sz="1800" b="0" i="0" u="none" strike="noStrike" dirty="0">
                <a:effectLst/>
                <a:latin typeface="Calibri Light" panose="020F0302020204030204" pitchFamily="34" charset="0"/>
              </a:rPr>
              <a:t>Tourist attractions</a:t>
            </a:r>
          </a:p>
        </p:txBody>
      </p:sp>
    </p:spTree>
    <p:extLst>
      <p:ext uri="{BB962C8B-B14F-4D97-AF65-F5344CB8AC3E}">
        <p14:creationId xmlns:p14="http://schemas.microsoft.com/office/powerpoint/2010/main" val="1641711415"/>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8EDDC4-5522-B5FD-8886-C4DC16CDC12E}"/>
              </a:ext>
            </a:extLst>
          </p:cNvPr>
          <p:cNvSpPr>
            <a:spLocks noGrp="1"/>
          </p:cNvSpPr>
          <p:nvPr>
            <p:ph type="title"/>
          </p:nvPr>
        </p:nvSpPr>
        <p:spPr>
          <a:xfrm>
            <a:off x="1069848" y="484632"/>
            <a:ext cx="10058400" cy="1251571"/>
          </a:xfrm>
        </p:spPr>
        <p:txBody>
          <a:bodyPr>
            <a:noAutofit/>
          </a:bodyPr>
          <a:lstStyle/>
          <a:p>
            <a:pPr algn="just"/>
            <a:r>
              <a:rPr lang="en-US" sz="4800" dirty="0"/>
              <a:t>Difference between police officers and security guard</a:t>
            </a:r>
          </a:p>
        </p:txBody>
      </p:sp>
      <p:sp>
        <p:nvSpPr>
          <p:cNvPr id="3" name="Content Placeholder 2">
            <a:extLst>
              <a:ext uri="{FF2B5EF4-FFF2-40B4-BE49-F238E27FC236}">
                <a16:creationId xmlns:a16="http://schemas.microsoft.com/office/drawing/2014/main" id="{E6BBCECD-0C78-C1CB-C238-0797D846A0A9}"/>
              </a:ext>
            </a:extLst>
          </p:cNvPr>
          <p:cNvSpPr>
            <a:spLocks noGrp="1"/>
          </p:cNvSpPr>
          <p:nvPr>
            <p:ph idx="1"/>
          </p:nvPr>
        </p:nvSpPr>
        <p:spPr/>
        <p:txBody>
          <a:bodyPr>
            <a:normAutofit/>
          </a:bodyPr>
          <a:lstStyle/>
          <a:p>
            <a:pPr marL="0" indent="0" algn="ctr">
              <a:buNone/>
            </a:pPr>
            <a:r>
              <a:rPr lang="en-CA" sz="1800" b="1" dirty="0">
                <a:latin typeface="Calibri Light" panose="020F0302020204030204" pitchFamily="34" charset="0"/>
                <a:cs typeface="Arial" panose="020B0604020202020204" pitchFamily="34" charset="0"/>
              </a:rPr>
              <a:t>S</a:t>
            </a:r>
            <a:r>
              <a:rPr lang="en-CA" sz="1800" b="1" i="0" u="none" strike="noStrike" dirty="0">
                <a:effectLst/>
                <a:latin typeface="Calibri Light" panose="020F0302020204030204" pitchFamily="34" charset="0"/>
                <a:cs typeface="Arial" panose="020B0604020202020204" pitchFamily="34" charset="0"/>
              </a:rPr>
              <a:t>ecurity professionals protect private property while the police enforce the law</a:t>
            </a:r>
            <a:r>
              <a:rPr lang="en-CA" sz="1800" b="0" i="0" u="none" strike="noStrike" dirty="0">
                <a:effectLst/>
                <a:latin typeface="Calibri Light" panose="020F0302020204030204" pitchFamily="34" charset="0"/>
                <a:cs typeface="Arial" panose="020B0604020202020204" pitchFamily="34" charset="0"/>
              </a:rPr>
              <a:t>.</a:t>
            </a:r>
          </a:p>
          <a:p>
            <a:pPr marL="0" indent="0" algn="just">
              <a:buNone/>
            </a:pPr>
            <a:endParaRPr lang="en-CA" sz="1800" b="0" i="0" u="none" strike="noStrike" dirty="0">
              <a:effectLst/>
              <a:latin typeface="Calibri Light" panose="020F0302020204030204" pitchFamily="34" charset="0"/>
              <a:cs typeface="Arial" panose="020B0604020202020204" pitchFamily="34" charset="0"/>
            </a:endParaRPr>
          </a:p>
          <a:p>
            <a:pPr algn="just"/>
            <a:r>
              <a:rPr lang="en-CA" sz="1800" b="0" i="0" u="none" strike="noStrike" dirty="0">
                <a:effectLst/>
                <a:latin typeface="Calibri Light" panose="020F0302020204030204" pitchFamily="34" charset="0"/>
                <a:cs typeface="Arial" panose="020B0604020202020204" pitchFamily="34" charset="0"/>
              </a:rPr>
              <a:t> But these two roles differ greatly, security is not law enforcement, so Security guards are not technically able to enforce it. Security Guards represent a private business and are responsible for keeping the property and people inside safe. </a:t>
            </a:r>
          </a:p>
          <a:p>
            <a:pPr algn="just"/>
            <a:endParaRPr lang="en-CA" sz="1800" b="0" i="0" u="none" strike="noStrike" dirty="0">
              <a:effectLst/>
              <a:latin typeface="Calibri Light" panose="020F0302020204030204" pitchFamily="34" charset="0"/>
              <a:cs typeface="Arial" panose="020B0604020202020204" pitchFamily="34" charset="0"/>
            </a:endParaRPr>
          </a:p>
          <a:p>
            <a:pPr algn="just"/>
            <a:r>
              <a:rPr lang="en-CA" sz="1800" b="0" i="0" u="none" strike="noStrike" dirty="0">
                <a:effectLst/>
                <a:latin typeface="Calibri Light" panose="020F0302020204030204" pitchFamily="34" charset="0"/>
              </a:rPr>
              <a:t>As mentioned above, police enforce the law, but there is more to their role than that. They also deal with crime prevention, assist victims of crime, conduct investigations, maintain public order, and take part in emergency response.  Police also have a duty to the community they serve. That means they work with residents to prevent crime and address safety.  Oftentimes, they also host public information sessions with young people or seniors.</a:t>
            </a:r>
            <a:endParaRPr lang="en-US" sz="1800" dirty="0">
              <a:latin typeface="Calibri Light" panose="020F0302020204030204" pitchFamily="34" charset="0"/>
              <a:cs typeface="Arial" panose="020B0604020202020204" pitchFamily="34" charset="0"/>
            </a:endParaRPr>
          </a:p>
        </p:txBody>
      </p:sp>
    </p:spTree>
    <p:extLst>
      <p:ext uri="{BB962C8B-B14F-4D97-AF65-F5344CB8AC3E}">
        <p14:creationId xmlns:p14="http://schemas.microsoft.com/office/powerpoint/2010/main" val="2570025725"/>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2D8B26-5595-2D21-8D94-9DEFF020087A}"/>
              </a:ext>
            </a:extLst>
          </p:cNvPr>
          <p:cNvSpPr>
            <a:spLocks noGrp="1"/>
          </p:cNvSpPr>
          <p:nvPr>
            <p:ph type="title"/>
          </p:nvPr>
        </p:nvSpPr>
        <p:spPr/>
        <p:txBody>
          <a:bodyPr>
            <a:noAutofit/>
          </a:bodyPr>
          <a:lstStyle/>
          <a:p>
            <a:pPr algn="just"/>
            <a:r>
              <a:rPr lang="en-US" sz="4800" dirty="0"/>
              <a:t>Difference between police officers and security guard</a:t>
            </a:r>
          </a:p>
        </p:txBody>
      </p:sp>
      <p:sp>
        <p:nvSpPr>
          <p:cNvPr id="3" name="Content Placeholder 2">
            <a:extLst>
              <a:ext uri="{FF2B5EF4-FFF2-40B4-BE49-F238E27FC236}">
                <a16:creationId xmlns:a16="http://schemas.microsoft.com/office/drawing/2014/main" id="{4DBD5EA1-10F2-EB2C-1E74-A4B844C74742}"/>
              </a:ext>
            </a:extLst>
          </p:cNvPr>
          <p:cNvSpPr>
            <a:spLocks noGrp="1"/>
          </p:cNvSpPr>
          <p:nvPr>
            <p:ph idx="1"/>
          </p:nvPr>
        </p:nvSpPr>
        <p:spPr/>
        <p:txBody>
          <a:bodyPr>
            <a:normAutofit/>
          </a:bodyPr>
          <a:lstStyle/>
          <a:p>
            <a:pPr algn="just"/>
            <a:r>
              <a:rPr lang="en-CA" sz="1800" b="0" i="0" u="none" strike="noStrike" dirty="0">
                <a:effectLst/>
                <a:latin typeface="Calibri Light" panose="020F0302020204030204" pitchFamily="34" charset="0"/>
              </a:rPr>
              <a:t>One of the biggest differentiators between security and police is the qualifications needed to be able to apply. </a:t>
            </a:r>
          </a:p>
          <a:p>
            <a:pPr algn="just">
              <a:buFont typeface="Wingdings" pitchFamily="2" charset="2"/>
              <a:buChar char="Ø"/>
            </a:pPr>
            <a:r>
              <a:rPr lang="en-CA" sz="1800" dirty="0">
                <a:latin typeface="Calibri Light" panose="020F0302020204030204" pitchFamily="34" charset="0"/>
              </a:rPr>
              <a:t> In security anyone who is eligible to work in Canada can work if they have valid study or work permit or they are </a:t>
            </a:r>
            <a:r>
              <a:rPr lang="en-CA" sz="1800" b="0" i="0" u="none" strike="noStrike" dirty="0">
                <a:effectLst/>
                <a:latin typeface="Calibri Light" panose="020F0302020204030204" pitchFamily="34" charset="0"/>
              </a:rPr>
              <a:t> Canadian Citizen or Permanent Resident</a:t>
            </a:r>
          </a:p>
          <a:p>
            <a:pPr algn="just">
              <a:buFont typeface="Wingdings" pitchFamily="2" charset="2"/>
              <a:buChar char="Ø"/>
            </a:pPr>
            <a:r>
              <a:rPr lang="en-CA" sz="1800" dirty="0">
                <a:latin typeface="Calibri Light" panose="020F0302020204030204" pitchFamily="34" charset="0"/>
              </a:rPr>
              <a:t>But in police you must be </a:t>
            </a:r>
            <a:r>
              <a:rPr lang="en-CA" sz="1800" b="0" i="0" u="none" strike="noStrike" dirty="0">
                <a:effectLst/>
                <a:latin typeface="Calibri Light" panose="020F0302020204030204" pitchFamily="34" charset="0"/>
              </a:rPr>
              <a:t>Canadian Citizen or Permanent Resident, people on study or work permit are not eligible for this job.</a:t>
            </a:r>
          </a:p>
          <a:p>
            <a:pPr marL="0" indent="0" algn="just">
              <a:buNone/>
            </a:pPr>
            <a:endParaRPr lang="en-CA" sz="1800" dirty="0">
              <a:latin typeface="Calibri Light" panose="020F0302020204030204" pitchFamily="34" charset="0"/>
            </a:endParaRPr>
          </a:p>
        </p:txBody>
      </p:sp>
    </p:spTree>
    <p:extLst>
      <p:ext uri="{BB962C8B-B14F-4D97-AF65-F5344CB8AC3E}">
        <p14:creationId xmlns:p14="http://schemas.microsoft.com/office/powerpoint/2010/main" val="4224402471"/>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51ED95-7E34-3A3E-D150-A572A1129CCB}"/>
              </a:ext>
            </a:extLst>
          </p:cNvPr>
          <p:cNvSpPr>
            <a:spLocks noGrp="1"/>
          </p:cNvSpPr>
          <p:nvPr>
            <p:ph type="title"/>
          </p:nvPr>
        </p:nvSpPr>
        <p:spPr/>
        <p:txBody>
          <a:bodyPr/>
          <a:lstStyle/>
          <a:p>
            <a:r>
              <a:rPr lang="en-US" dirty="0"/>
              <a:t>Difference Between Private security and police officers</a:t>
            </a:r>
          </a:p>
        </p:txBody>
      </p:sp>
      <p:sp>
        <p:nvSpPr>
          <p:cNvPr id="3" name="Content Placeholder 2">
            <a:extLst>
              <a:ext uri="{FF2B5EF4-FFF2-40B4-BE49-F238E27FC236}">
                <a16:creationId xmlns:a16="http://schemas.microsoft.com/office/drawing/2014/main" id="{A4ADD10D-2A8E-C49D-E342-E05025B0B6FA}"/>
              </a:ext>
            </a:extLst>
          </p:cNvPr>
          <p:cNvSpPr>
            <a:spLocks noGrp="1"/>
          </p:cNvSpPr>
          <p:nvPr>
            <p:ph idx="1"/>
          </p:nvPr>
        </p:nvSpPr>
        <p:spPr/>
        <p:txBody>
          <a:bodyPr>
            <a:normAutofit lnSpcReduction="10000"/>
          </a:bodyPr>
          <a:lstStyle/>
          <a:p>
            <a:pPr algn="l">
              <a:buFont typeface="+mj-lt"/>
              <a:buAutoNum type="arabicPeriod"/>
            </a:pPr>
            <a:r>
              <a:rPr lang="en-CA" sz="1800" b="0" i="0" u="none" strike="noStrike" dirty="0">
                <a:effectLst/>
                <a:latin typeface="Söhne"/>
              </a:rPr>
              <a:t>Authority: Police officers have the legal authority to enforce laws and make arrests, whereas private security personnel do not. Private security personnel are typically hired to protect private property and may only use reasonable force to detain suspects until the police arrive.</a:t>
            </a:r>
          </a:p>
          <a:p>
            <a:pPr algn="l">
              <a:buFont typeface="+mj-lt"/>
              <a:buAutoNum type="arabicPeriod"/>
            </a:pPr>
            <a:r>
              <a:rPr lang="en-CA" sz="1800" b="0" i="0" u="none" strike="noStrike" dirty="0">
                <a:effectLst/>
                <a:latin typeface="Söhne"/>
              </a:rPr>
              <a:t>Jurisdiction: Police officers have jurisdiction over a specific geographical area, such as a city or state, while private security personnel are usually employed to protect a specific property or location, such as a shopping mall, office building, or residential community.</a:t>
            </a:r>
          </a:p>
          <a:p>
            <a:pPr algn="l">
              <a:buFont typeface="+mj-lt"/>
              <a:buAutoNum type="arabicPeriod"/>
            </a:pPr>
            <a:r>
              <a:rPr lang="en-CA" sz="1900" b="0" i="0" u="none" strike="noStrike" dirty="0">
                <a:effectLst/>
                <a:latin typeface="Söhne"/>
              </a:rPr>
              <a:t>Training: Police officers undergo extensive training in law enforcement, criminal investigation, and emergency response techniques. Private security personnel typically receive training in areas such as surveillance, access control, and conflict resolution, but their training requirements vary depending on the employer and the specific job duties.</a:t>
            </a:r>
          </a:p>
          <a:p>
            <a:pPr algn="l">
              <a:buFont typeface="+mj-lt"/>
              <a:buAutoNum type="arabicPeriod"/>
            </a:pPr>
            <a:r>
              <a:rPr lang="en-CA" sz="1900" b="0" i="0" u="none" strike="noStrike" dirty="0">
                <a:effectLst/>
                <a:latin typeface="Söhne"/>
              </a:rPr>
              <a:t>Accountability: Police officers are accountable to the public and are subject to oversight and scrutiny by internal affairs departments, citizen review boards, and the courts. Private security personnel are accountable to their employer and may be subject to discipline or termination if they violate company policies or fail to perform their job duties.</a:t>
            </a:r>
          </a:p>
          <a:p>
            <a:endParaRPr lang="en-US" dirty="0"/>
          </a:p>
        </p:txBody>
      </p:sp>
    </p:spTree>
    <p:extLst>
      <p:ext uri="{BB962C8B-B14F-4D97-AF65-F5344CB8AC3E}">
        <p14:creationId xmlns:p14="http://schemas.microsoft.com/office/powerpoint/2010/main" val="3240503723"/>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EA0650-E8D2-5E09-C91C-C53B51C723FC}"/>
              </a:ext>
            </a:extLst>
          </p:cNvPr>
          <p:cNvSpPr>
            <a:spLocks noGrp="1"/>
          </p:cNvSpPr>
          <p:nvPr>
            <p:ph type="title"/>
          </p:nvPr>
        </p:nvSpPr>
        <p:spPr>
          <a:xfrm>
            <a:off x="641252" y="531055"/>
            <a:ext cx="9926433" cy="1674690"/>
          </a:xfrm>
        </p:spPr>
        <p:txBody>
          <a:bodyPr>
            <a:noAutofit/>
          </a:bodyPr>
          <a:lstStyle/>
          <a:p>
            <a:r>
              <a:rPr lang="en-CA" sz="4400" i="0" u="none" strike="noStrike" dirty="0">
                <a:effectLst/>
              </a:rPr>
              <a:t>Basic requirements for becoming a </a:t>
            </a:r>
            <a:r>
              <a:rPr lang="en-CA" sz="4400" dirty="0"/>
              <a:t>S</a:t>
            </a:r>
            <a:r>
              <a:rPr lang="en-CA" sz="4400" i="0" u="none" strike="noStrike" dirty="0">
                <a:effectLst/>
              </a:rPr>
              <a:t>ecurity Guard:</a:t>
            </a:r>
            <a:br>
              <a:rPr lang="en-CA" sz="4400" b="0" i="0" u="none" strike="noStrike" dirty="0">
                <a:effectLst/>
              </a:rPr>
            </a:br>
            <a:endParaRPr lang="en-US" sz="4400" dirty="0"/>
          </a:p>
        </p:txBody>
      </p:sp>
      <p:sp>
        <p:nvSpPr>
          <p:cNvPr id="3" name="Content Placeholder 2">
            <a:extLst>
              <a:ext uri="{FF2B5EF4-FFF2-40B4-BE49-F238E27FC236}">
                <a16:creationId xmlns:a16="http://schemas.microsoft.com/office/drawing/2014/main" id="{9B4002EF-6268-E6AC-736E-286207D596CC}"/>
              </a:ext>
            </a:extLst>
          </p:cNvPr>
          <p:cNvSpPr>
            <a:spLocks noGrp="1"/>
          </p:cNvSpPr>
          <p:nvPr>
            <p:ph idx="1"/>
          </p:nvPr>
        </p:nvSpPr>
        <p:spPr>
          <a:xfrm>
            <a:off x="641253" y="2506662"/>
            <a:ext cx="10515600" cy="3280680"/>
          </a:xfrm>
        </p:spPr>
        <p:txBody>
          <a:bodyPr>
            <a:normAutofit/>
          </a:bodyPr>
          <a:lstStyle/>
          <a:p>
            <a:pPr algn="just">
              <a:buFont typeface="Arial" panose="020B0604020202020204" pitchFamily="34" charset="0"/>
              <a:buChar char="•"/>
            </a:pPr>
            <a:r>
              <a:rPr lang="en-CA" sz="1800" b="0" i="0" u="none" strike="noStrike" dirty="0">
                <a:effectLst/>
                <a:latin typeface="Calibri Light" panose="020F0302020204030204" pitchFamily="34" charset="0"/>
                <a:cs typeface="Arial" panose="020B0604020202020204" pitchFamily="34" charset="0"/>
              </a:rPr>
              <a:t>Be a Canadian or Permanent Resident </a:t>
            </a:r>
          </a:p>
          <a:p>
            <a:pPr algn="just">
              <a:buFont typeface="Arial" panose="020B0604020202020204" pitchFamily="34" charset="0"/>
              <a:buChar char="•"/>
            </a:pPr>
            <a:r>
              <a:rPr lang="en-CA" sz="1800" b="0" i="0" u="none" strike="noStrike" dirty="0">
                <a:effectLst/>
                <a:latin typeface="Calibri Light" panose="020F0302020204030204" pitchFamily="34" charset="0"/>
                <a:cs typeface="Arial" panose="020B0604020202020204" pitchFamily="34" charset="0"/>
              </a:rPr>
              <a:t>High school diploma or equivalent</a:t>
            </a:r>
          </a:p>
          <a:p>
            <a:pPr algn="just">
              <a:buFont typeface="Arial" panose="020B0604020202020204" pitchFamily="34" charset="0"/>
              <a:buChar char="•"/>
            </a:pPr>
            <a:r>
              <a:rPr lang="en-CA" sz="1800" b="0" i="0" u="none" strike="noStrike" dirty="0">
                <a:effectLst/>
                <a:latin typeface="Calibri Light" panose="020F0302020204030204" pitchFamily="34" charset="0"/>
                <a:cs typeface="Arial" panose="020B0604020202020204" pitchFamily="34" charset="0"/>
              </a:rPr>
              <a:t>Must pass a criminal background check and obtain a security license</a:t>
            </a:r>
          </a:p>
          <a:p>
            <a:pPr algn="just">
              <a:buFont typeface="Arial" panose="020B0604020202020204" pitchFamily="34" charset="0"/>
              <a:buChar char="•"/>
            </a:pPr>
            <a:r>
              <a:rPr lang="en-CA" sz="1800" b="0" i="0" u="none" strike="noStrike" dirty="0">
                <a:effectLst/>
                <a:latin typeface="Calibri Light" panose="020F0302020204030204" pitchFamily="34" charset="0"/>
                <a:cs typeface="Arial" panose="020B0604020202020204" pitchFamily="34" charset="0"/>
              </a:rPr>
              <a:t>Physical ability to complete the duties of the role</a:t>
            </a:r>
          </a:p>
          <a:p>
            <a:pPr algn="just">
              <a:buFont typeface="Arial" panose="020B0604020202020204" pitchFamily="34" charset="0"/>
              <a:buChar char="•"/>
            </a:pPr>
            <a:r>
              <a:rPr lang="en-CA" sz="1800" b="0" i="0" u="none" strike="noStrike" dirty="0">
                <a:effectLst/>
                <a:latin typeface="Calibri Light" panose="020F0302020204030204" pitchFamily="34" charset="0"/>
                <a:cs typeface="Arial" panose="020B0604020202020204" pitchFamily="34" charset="0"/>
              </a:rPr>
              <a:t>Excellent verbal and written English communication skills</a:t>
            </a:r>
          </a:p>
          <a:p>
            <a:pPr algn="just">
              <a:buFont typeface="Arial" panose="020B0604020202020204" pitchFamily="34" charset="0"/>
              <a:buChar char="•"/>
            </a:pPr>
            <a:r>
              <a:rPr lang="en-CA" sz="1800" b="0" i="0" u="none" strike="noStrike" dirty="0">
                <a:effectLst/>
                <a:latin typeface="Calibri Light" panose="020F0302020204030204" pitchFamily="34" charset="0"/>
                <a:cs typeface="Arial" panose="020B0604020202020204" pitchFamily="34" charset="0"/>
              </a:rPr>
              <a:t>Minimum age 18 years</a:t>
            </a:r>
          </a:p>
          <a:p>
            <a:pPr algn="just">
              <a:buFont typeface="Arial" panose="020B0604020202020204" pitchFamily="34" charset="0"/>
              <a:buChar char="•"/>
            </a:pPr>
            <a:r>
              <a:rPr lang="en-CA" sz="1800" dirty="0">
                <a:latin typeface="Calibri Light" panose="020F0302020204030204" pitchFamily="34" charset="0"/>
                <a:cs typeface="Arial" panose="020B0604020202020204" pitchFamily="34" charset="0"/>
              </a:rPr>
              <a:t>Must complete mandatory security guard training </a:t>
            </a:r>
            <a:endParaRPr lang="en-US" sz="1800" dirty="0">
              <a:latin typeface="Calibri Light" panose="020F0302020204030204" pitchFamily="34" charset="0"/>
              <a:cs typeface="Arial" panose="020B0604020202020204" pitchFamily="34" charset="0"/>
            </a:endParaRPr>
          </a:p>
        </p:txBody>
      </p:sp>
    </p:spTree>
    <p:extLst>
      <p:ext uri="{BB962C8B-B14F-4D97-AF65-F5344CB8AC3E}">
        <p14:creationId xmlns:p14="http://schemas.microsoft.com/office/powerpoint/2010/main" val="935110039"/>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62F3E7-94A0-C9A7-1D9A-13DF019D19DF}"/>
              </a:ext>
            </a:extLst>
          </p:cNvPr>
          <p:cNvSpPr>
            <a:spLocks noGrp="1"/>
          </p:cNvSpPr>
          <p:nvPr>
            <p:ph type="title"/>
          </p:nvPr>
        </p:nvSpPr>
        <p:spPr>
          <a:xfrm>
            <a:off x="1069848" y="484632"/>
            <a:ext cx="10058400" cy="1054801"/>
          </a:xfrm>
        </p:spPr>
        <p:txBody>
          <a:bodyPr>
            <a:normAutofit/>
          </a:bodyPr>
          <a:lstStyle/>
          <a:p>
            <a:r>
              <a:rPr lang="en-US" sz="4800" dirty="0"/>
              <a:t>Requirements to become police officer</a:t>
            </a:r>
          </a:p>
        </p:txBody>
      </p:sp>
      <p:sp>
        <p:nvSpPr>
          <p:cNvPr id="3" name="Content Placeholder 2">
            <a:extLst>
              <a:ext uri="{FF2B5EF4-FFF2-40B4-BE49-F238E27FC236}">
                <a16:creationId xmlns:a16="http://schemas.microsoft.com/office/drawing/2014/main" id="{4A41872B-E60D-D0FD-5B08-2ED892CD4496}"/>
              </a:ext>
            </a:extLst>
          </p:cNvPr>
          <p:cNvSpPr>
            <a:spLocks noGrp="1"/>
          </p:cNvSpPr>
          <p:nvPr>
            <p:ph idx="1"/>
          </p:nvPr>
        </p:nvSpPr>
        <p:spPr>
          <a:xfrm>
            <a:off x="1069848" y="1782501"/>
            <a:ext cx="10058400" cy="4389699"/>
          </a:xfrm>
        </p:spPr>
        <p:txBody>
          <a:bodyPr>
            <a:normAutofit lnSpcReduction="10000"/>
          </a:bodyPr>
          <a:lstStyle/>
          <a:p>
            <a:pPr algn="l">
              <a:buFont typeface="Arial" panose="020B0604020202020204" pitchFamily="34" charset="0"/>
              <a:buChar char="•"/>
            </a:pPr>
            <a:r>
              <a:rPr lang="en-CA" sz="1800" b="0" i="0" u="none" strike="noStrike" dirty="0">
                <a:effectLst/>
                <a:latin typeface="Arial" panose="020B0604020202020204" pitchFamily="34" charset="0"/>
                <a:cs typeface="Arial" panose="020B0604020202020204" pitchFamily="34" charset="0"/>
              </a:rPr>
              <a:t>Must be 18 years of age</a:t>
            </a:r>
          </a:p>
          <a:p>
            <a:pPr algn="l">
              <a:buFont typeface="Arial" panose="020B0604020202020204" pitchFamily="34" charset="0"/>
              <a:buChar char="•"/>
            </a:pPr>
            <a:r>
              <a:rPr lang="en-CA" sz="1800" b="0" i="0" u="none" strike="noStrike" dirty="0">
                <a:effectLst/>
                <a:latin typeface="Arial" panose="020B0604020202020204" pitchFamily="34" charset="0"/>
                <a:cs typeface="Arial" panose="020B0604020202020204" pitchFamily="34" charset="0"/>
              </a:rPr>
              <a:t>Fluent in English</a:t>
            </a:r>
          </a:p>
          <a:p>
            <a:pPr algn="l">
              <a:buFont typeface="Arial" panose="020B0604020202020204" pitchFamily="34" charset="0"/>
              <a:buChar char="•"/>
            </a:pPr>
            <a:r>
              <a:rPr lang="en-CA" sz="1800" b="0" i="0" u="none" strike="noStrike" dirty="0">
                <a:effectLst/>
                <a:latin typeface="Arial" panose="020B0604020202020204" pitchFamily="34" charset="0"/>
                <a:cs typeface="Arial" panose="020B0604020202020204" pitchFamily="34" charset="0"/>
              </a:rPr>
              <a:t>Hold a Class ‘G’ driver’s license, full driving privileges, and a maximum of six demerit points</a:t>
            </a:r>
          </a:p>
          <a:p>
            <a:pPr algn="l">
              <a:buFont typeface="Arial" panose="020B0604020202020204" pitchFamily="34" charset="0"/>
              <a:buChar char="•"/>
            </a:pPr>
            <a:r>
              <a:rPr lang="en-CA" sz="1800" b="0" i="0" u="none" strike="noStrike" dirty="0">
                <a:effectLst/>
                <a:latin typeface="Arial" panose="020B0604020202020204" pitchFamily="34" charset="0"/>
                <a:cs typeface="Arial" panose="020B0604020202020204" pitchFamily="34" charset="0"/>
              </a:rPr>
              <a:t>Have good character</a:t>
            </a:r>
          </a:p>
          <a:p>
            <a:pPr algn="l">
              <a:buFont typeface="Arial" panose="020B0604020202020204" pitchFamily="34" charset="0"/>
              <a:buChar char="•"/>
            </a:pPr>
            <a:r>
              <a:rPr lang="en-CA" sz="1800" b="0" i="0" u="none" strike="noStrike" dirty="0">
                <a:effectLst/>
                <a:latin typeface="Arial" panose="020B0604020202020204" pitchFamily="34" charset="0"/>
                <a:cs typeface="Arial" panose="020B0604020202020204" pitchFamily="34" charset="0"/>
              </a:rPr>
              <a:t>Be in excellent health</a:t>
            </a:r>
          </a:p>
          <a:p>
            <a:pPr algn="l">
              <a:buFont typeface="Arial" panose="020B0604020202020204" pitchFamily="34" charset="0"/>
              <a:buChar char="•"/>
            </a:pPr>
            <a:r>
              <a:rPr lang="en-CA" sz="1800" b="0" i="0" u="none" strike="noStrike" dirty="0">
                <a:effectLst/>
                <a:latin typeface="Arial" panose="020B0604020202020204" pitchFamily="34" charset="0"/>
                <a:cs typeface="Arial" panose="020B0604020202020204" pitchFamily="34" charset="0"/>
              </a:rPr>
              <a:t>Be a Canadian or Permanent Resident</a:t>
            </a:r>
          </a:p>
          <a:p>
            <a:pPr>
              <a:buFont typeface="Arial" panose="020B0604020202020204" pitchFamily="34" charset="0"/>
              <a:buChar char="•"/>
            </a:pPr>
            <a:r>
              <a:rPr lang="en-CA" sz="1800" b="0" i="0" u="none" strike="noStrike" dirty="0">
                <a:effectLst/>
                <a:latin typeface="Arial" panose="020B0604020202020204" pitchFamily="34" charset="0"/>
                <a:cs typeface="Arial" panose="020B0604020202020204" pitchFamily="34" charset="0"/>
              </a:rPr>
              <a:t>Physical agility, strength, fitness and vision requirements must be met, and psychological or other tests are also required.</a:t>
            </a:r>
          </a:p>
          <a:p>
            <a:pPr algn="l">
              <a:buFont typeface="Arial" panose="020B0604020202020204" pitchFamily="34" charset="0"/>
              <a:buChar char="•"/>
            </a:pPr>
            <a:r>
              <a:rPr lang="en-CA" sz="1800" b="0" i="0" u="none" strike="noStrike" dirty="0">
                <a:effectLst/>
                <a:latin typeface="Arial" panose="020B0604020202020204" pitchFamily="34" charset="0"/>
                <a:cs typeface="Arial" panose="020B0604020202020204" pitchFamily="34" charset="0"/>
              </a:rPr>
              <a:t>Have no criminal convictions and no charges pending</a:t>
            </a:r>
          </a:p>
          <a:p>
            <a:pPr algn="l">
              <a:buFont typeface="Arial" panose="020B0604020202020204" pitchFamily="34" charset="0"/>
              <a:buChar char="•"/>
            </a:pPr>
            <a:endParaRPr lang="en-CA" sz="1800" b="0" i="0" u="none" strike="noStrike" dirty="0">
              <a:effectLst/>
              <a:latin typeface="Arial" panose="020B0604020202020204" pitchFamily="34" charset="0"/>
              <a:cs typeface="Arial" panose="020B0604020202020204" pitchFamily="34" charset="0"/>
            </a:endParaRPr>
          </a:p>
          <a:p>
            <a:pPr marL="0" indent="0">
              <a:buNone/>
            </a:pPr>
            <a:r>
              <a:rPr lang="en-US" dirty="0">
                <a:latin typeface="Arial" panose="020B0604020202020204" pitchFamily="34" charset="0"/>
                <a:cs typeface="Arial" panose="020B0604020202020204" pitchFamily="34" charset="0"/>
              </a:rPr>
              <a:t>*There may be different requirements it depends on each province, please refer to the official police website for more details.*</a:t>
            </a:r>
          </a:p>
        </p:txBody>
      </p:sp>
    </p:spTree>
    <p:extLst>
      <p:ext uri="{BB962C8B-B14F-4D97-AF65-F5344CB8AC3E}">
        <p14:creationId xmlns:p14="http://schemas.microsoft.com/office/powerpoint/2010/main" val="3593225588"/>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086277-7897-E0C7-0D5B-B4310600826A}"/>
              </a:ext>
            </a:extLst>
          </p:cNvPr>
          <p:cNvSpPr>
            <a:spLocks noGrp="1"/>
          </p:cNvSpPr>
          <p:nvPr>
            <p:ph type="title"/>
          </p:nvPr>
        </p:nvSpPr>
        <p:spPr/>
        <p:txBody>
          <a:bodyPr>
            <a:noAutofit/>
          </a:bodyPr>
          <a:lstStyle/>
          <a:p>
            <a:pPr algn="just"/>
            <a:r>
              <a:rPr lang="en-US" sz="4800" b="1" dirty="0"/>
              <a:t>Difference between Security guard and police officer uniform</a:t>
            </a:r>
          </a:p>
        </p:txBody>
      </p:sp>
      <p:sp>
        <p:nvSpPr>
          <p:cNvPr id="3" name="Content Placeholder 2">
            <a:extLst>
              <a:ext uri="{FF2B5EF4-FFF2-40B4-BE49-F238E27FC236}">
                <a16:creationId xmlns:a16="http://schemas.microsoft.com/office/drawing/2014/main" id="{41094E06-7380-291A-5131-8343F113B171}"/>
              </a:ext>
            </a:extLst>
          </p:cNvPr>
          <p:cNvSpPr>
            <a:spLocks noGrp="1"/>
          </p:cNvSpPr>
          <p:nvPr>
            <p:ph idx="1"/>
          </p:nvPr>
        </p:nvSpPr>
        <p:spPr/>
        <p:txBody>
          <a:bodyPr>
            <a:normAutofit/>
          </a:bodyPr>
          <a:lstStyle/>
          <a:p>
            <a:pPr algn="just"/>
            <a:r>
              <a:rPr lang="en-CA" sz="1800" b="0" i="0" u="none" strike="noStrike" dirty="0">
                <a:effectLst/>
                <a:latin typeface="Calibri Light" panose="020F0302020204030204" pitchFamily="34" charset="0"/>
                <a:cs typeface="Arial" panose="020B0604020202020204" pitchFamily="34" charset="0"/>
              </a:rPr>
              <a:t>When it comes to uniforms and equipment, police officers have a standard uniform </a:t>
            </a:r>
            <a:r>
              <a:rPr lang="en-CA" sz="1800" dirty="0">
                <a:latin typeface="Calibri Light" panose="020F0302020204030204" pitchFamily="34" charset="0"/>
                <a:cs typeface="Arial" panose="020B0604020202020204" pitchFamily="34" charset="0"/>
              </a:rPr>
              <a:t>which is totally different from security guards. If the uniform includes a shirt with a collar, the shirt must not be black or navy blue.</a:t>
            </a:r>
          </a:p>
          <a:p>
            <a:pPr algn="just"/>
            <a:r>
              <a:rPr lang="en-CA" sz="1800" i="0" u="none" strike="noStrike" dirty="0">
                <a:effectLst/>
                <a:latin typeface="Calibri Light" panose="020F0302020204030204" pitchFamily="34" charset="0"/>
                <a:cs typeface="Arial" panose="020B0604020202020204" pitchFamily="34" charset="0"/>
              </a:rPr>
              <a:t>The uniform must not have rank chevrons. It</a:t>
            </a:r>
            <a:r>
              <a:rPr lang="en-CA" sz="1800" dirty="0">
                <a:latin typeface="Calibri Light" panose="020F0302020204030204" pitchFamily="34" charset="0"/>
                <a:cs typeface="Arial" panose="020B0604020202020204" pitchFamily="34" charset="0"/>
              </a:rPr>
              <a:t> does not apply to a uniform worn by a licensee who is an employee of a non-profit organization that was in existence before August 23,2007.</a:t>
            </a:r>
            <a:endParaRPr lang="en-CA" sz="1800" i="0" u="none" strike="noStrike" dirty="0">
              <a:effectLst/>
              <a:latin typeface="Calibri Light" panose="020F0302020204030204" pitchFamily="34" charset="0"/>
              <a:cs typeface="Arial" panose="020B0604020202020204" pitchFamily="34" charset="0"/>
            </a:endParaRPr>
          </a:p>
          <a:p>
            <a:pPr algn="just"/>
            <a:r>
              <a:rPr lang="en-CA" sz="1800" i="0" u="none" strike="noStrike" dirty="0">
                <a:effectLst/>
                <a:latin typeface="Calibri Light" panose="020F0302020204030204" pitchFamily="34" charset="0"/>
                <a:cs typeface="Arial" panose="020B0604020202020204" pitchFamily="34" charset="0"/>
              </a:rPr>
              <a:t>The trousers must not h</a:t>
            </a:r>
            <a:r>
              <a:rPr lang="en-CA" sz="1800" dirty="0">
                <a:latin typeface="Calibri Light" panose="020F0302020204030204" pitchFamily="34" charset="0"/>
                <a:cs typeface="Arial" panose="020B0604020202020204" pitchFamily="34" charset="0"/>
              </a:rPr>
              <a:t>ave stripes, other than reflective safety strips, down the side.</a:t>
            </a:r>
          </a:p>
          <a:p>
            <a:pPr algn="just"/>
            <a:r>
              <a:rPr lang="en-CA" sz="1800" dirty="0">
                <a:latin typeface="Calibri Light" panose="020F0302020204030204" pitchFamily="34" charset="0"/>
                <a:cs typeface="Arial" panose="020B0604020202020204" pitchFamily="34" charset="0"/>
              </a:rPr>
              <a:t>The uniform must not include a police-style forage cap.</a:t>
            </a:r>
          </a:p>
          <a:p>
            <a:pPr algn="just"/>
            <a:endParaRPr lang="en-CA" sz="1800" dirty="0">
              <a:latin typeface="Calibri Light" panose="020F0302020204030204" pitchFamily="34" charset="0"/>
              <a:cs typeface="Arial" panose="020B0604020202020204" pitchFamily="34" charset="0"/>
            </a:endParaRPr>
          </a:p>
          <a:p>
            <a:pPr algn="just"/>
            <a:endParaRPr lang="en-CA" sz="1800" i="0" u="none" strike="noStrike" dirty="0">
              <a:effectLst/>
              <a:latin typeface="Calibri Light" panose="020F0302020204030204" pitchFamily="34" charset="0"/>
              <a:cs typeface="Arial" panose="020B0604020202020204" pitchFamily="34" charset="0"/>
            </a:endParaRPr>
          </a:p>
          <a:p>
            <a:pPr algn="just"/>
            <a:endParaRPr lang="en-US" sz="1800" dirty="0">
              <a:latin typeface="Calibri Light" panose="020F0302020204030204" pitchFamily="34" charset="0"/>
              <a:cs typeface="Arial" panose="020B0604020202020204" pitchFamily="34" charset="0"/>
            </a:endParaRPr>
          </a:p>
        </p:txBody>
      </p:sp>
    </p:spTree>
    <p:extLst>
      <p:ext uri="{BB962C8B-B14F-4D97-AF65-F5344CB8AC3E}">
        <p14:creationId xmlns:p14="http://schemas.microsoft.com/office/powerpoint/2010/main" val="493421227"/>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B9B517-1EED-FFB0-282F-0BB122B8A4F2}"/>
              </a:ext>
            </a:extLst>
          </p:cNvPr>
          <p:cNvSpPr>
            <a:spLocks noGrp="1"/>
          </p:cNvSpPr>
          <p:nvPr>
            <p:ph type="title"/>
          </p:nvPr>
        </p:nvSpPr>
        <p:spPr/>
        <p:txBody>
          <a:bodyPr/>
          <a:lstStyle/>
          <a:p>
            <a:r>
              <a:rPr lang="en-US" dirty="0"/>
              <a:t>References for detail understanding</a:t>
            </a:r>
          </a:p>
        </p:txBody>
      </p:sp>
      <p:sp>
        <p:nvSpPr>
          <p:cNvPr id="3" name="Content Placeholder 2">
            <a:extLst>
              <a:ext uri="{FF2B5EF4-FFF2-40B4-BE49-F238E27FC236}">
                <a16:creationId xmlns:a16="http://schemas.microsoft.com/office/drawing/2014/main" id="{F855E800-D723-9CF9-30FC-DBAD766BA2AE}"/>
              </a:ext>
            </a:extLst>
          </p:cNvPr>
          <p:cNvSpPr>
            <a:spLocks noGrp="1"/>
          </p:cNvSpPr>
          <p:nvPr>
            <p:ph idx="1"/>
          </p:nvPr>
        </p:nvSpPr>
        <p:spPr/>
        <p:txBody>
          <a:bodyPr/>
          <a:lstStyle/>
          <a:p>
            <a:r>
              <a:rPr lang="en-CA" b="0" i="0" dirty="0">
                <a:solidFill>
                  <a:srgbClr val="1155CC"/>
                </a:solidFill>
                <a:effectLst/>
                <a:latin typeface="UICTFontTextStyleBody"/>
                <a:hlinkClick r:id="rId2"/>
              </a:rPr>
              <a:t>https://www.youtube.com/watch?v=fHfwT1lJRjk</a:t>
            </a:r>
            <a:endParaRPr lang="en-CA" dirty="0">
              <a:solidFill>
                <a:srgbClr val="454545"/>
              </a:solidFill>
              <a:latin typeface="UICTFontTextStyleBody"/>
            </a:endParaRPr>
          </a:p>
          <a:p>
            <a:r>
              <a:rPr lang="en-CA" b="0" i="0" u="none" strike="noStrike" dirty="0">
                <a:solidFill>
                  <a:srgbClr val="454545"/>
                </a:solidFill>
                <a:effectLst/>
                <a:latin typeface="UICTFontTextStyleBody"/>
                <a:hlinkClick r:id="rId3"/>
              </a:rPr>
              <a:t>https://youtu.be/5-_geYz6VwY</a:t>
            </a:r>
            <a:endParaRPr lang="en-CA" b="0" i="0" u="none" strike="noStrike" dirty="0">
              <a:solidFill>
                <a:srgbClr val="454545"/>
              </a:solidFill>
              <a:effectLst/>
              <a:latin typeface="UICTFontTextStyleBody"/>
            </a:endParaRPr>
          </a:p>
          <a:p>
            <a:pPr marL="0" indent="0">
              <a:buNone/>
            </a:pPr>
            <a:endParaRPr lang="en-CA" b="0" i="0" u="none" strike="noStrike" dirty="0">
              <a:solidFill>
                <a:srgbClr val="454545"/>
              </a:solidFill>
              <a:effectLst/>
              <a:latin typeface="UICTFontTextStyleBody"/>
            </a:endParaRPr>
          </a:p>
          <a:p>
            <a:pPr marL="0" indent="0">
              <a:buNone/>
            </a:pPr>
            <a:endParaRPr lang="en-US" dirty="0"/>
          </a:p>
        </p:txBody>
      </p:sp>
    </p:spTree>
    <p:extLst>
      <p:ext uri="{BB962C8B-B14F-4D97-AF65-F5344CB8AC3E}">
        <p14:creationId xmlns:p14="http://schemas.microsoft.com/office/powerpoint/2010/main" val="2382812262"/>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7E567B1C-36C6-43A7-1F51-B500D93B4C71}"/>
              </a:ext>
            </a:extLst>
          </p:cNvPr>
          <p:cNvPicPr>
            <a:picLocks noGrp="1" noChangeAspect="1"/>
          </p:cNvPicPr>
          <p:nvPr>
            <p:ph idx="1"/>
          </p:nvPr>
        </p:nvPicPr>
        <p:blipFill>
          <a:blip r:embed="rId2">
            <a:extLst>
              <a:ext uri="{837473B0-CC2E-450A-ABE3-18F120FF3D39}">
                <a1611:picAttrSrcUrl xmlns:a1611="http://schemas.microsoft.com/office/drawing/2016/11/main" r:id="rId3"/>
              </a:ext>
            </a:extLst>
          </a:blip>
          <a:stretch>
            <a:fillRect/>
          </a:stretch>
        </p:blipFill>
        <p:spPr>
          <a:xfrm>
            <a:off x="4161524" y="454968"/>
            <a:ext cx="3503827" cy="3871912"/>
          </a:xfrm>
        </p:spPr>
      </p:pic>
      <p:sp>
        <p:nvSpPr>
          <p:cNvPr id="6" name="TextBox 5">
            <a:extLst>
              <a:ext uri="{FF2B5EF4-FFF2-40B4-BE49-F238E27FC236}">
                <a16:creationId xmlns:a16="http://schemas.microsoft.com/office/drawing/2014/main" id="{D9AFFE83-A032-BCAA-7710-2DC5C585BA76}"/>
              </a:ext>
            </a:extLst>
          </p:cNvPr>
          <p:cNvSpPr txBox="1"/>
          <p:nvPr/>
        </p:nvSpPr>
        <p:spPr>
          <a:xfrm>
            <a:off x="1422400" y="4804228"/>
            <a:ext cx="9811657" cy="2369880"/>
          </a:xfrm>
          <a:prstGeom prst="rect">
            <a:avLst/>
          </a:prstGeom>
          <a:noFill/>
        </p:spPr>
        <p:txBody>
          <a:bodyPr wrap="square" rtlCol="0">
            <a:spAutoFit/>
          </a:bodyPr>
          <a:lstStyle/>
          <a:p>
            <a:r>
              <a:rPr lang="en-US" sz="2800" dirty="0"/>
              <a:t>Please accumulate the required time and then take the quiz to move on to the next module.</a:t>
            </a:r>
          </a:p>
          <a:p>
            <a:r>
              <a:rPr lang="en-US" sz="2800"/>
              <a:t>Thanks</a:t>
            </a:r>
            <a:endParaRPr lang="en-US" sz="2800" dirty="0"/>
          </a:p>
          <a:p>
            <a:endParaRPr lang="en-US" sz="2800" dirty="0"/>
          </a:p>
          <a:p>
            <a:endParaRPr lang="en-US" dirty="0"/>
          </a:p>
          <a:p>
            <a:endParaRPr lang="en-US" dirty="0"/>
          </a:p>
        </p:txBody>
      </p:sp>
    </p:spTree>
    <p:extLst>
      <p:ext uri="{BB962C8B-B14F-4D97-AF65-F5344CB8AC3E}">
        <p14:creationId xmlns:p14="http://schemas.microsoft.com/office/powerpoint/2010/main" val="3415895601"/>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Wood Type">
  <a:themeElements>
    <a:clrScheme name="Wood Type">
      <a:dk1>
        <a:sysClr val="windowText" lastClr="000000"/>
      </a:dk1>
      <a:lt1>
        <a:sysClr val="window" lastClr="FFFFFF"/>
      </a:lt1>
      <a:dk2>
        <a:srgbClr val="696464"/>
      </a:dk2>
      <a:lt2>
        <a:srgbClr val="E9E5DC"/>
      </a:lt2>
      <a:accent1>
        <a:srgbClr val="D34817"/>
      </a:accent1>
      <a:accent2>
        <a:srgbClr val="9B2D1F"/>
      </a:accent2>
      <a:accent3>
        <a:srgbClr val="A28E6A"/>
      </a:accent3>
      <a:accent4>
        <a:srgbClr val="956251"/>
      </a:accent4>
      <a:accent5>
        <a:srgbClr val="918485"/>
      </a:accent5>
      <a:accent6>
        <a:srgbClr val="855D5D"/>
      </a:accent6>
      <a:hlink>
        <a:srgbClr val="CC9900"/>
      </a:hlink>
      <a:folHlink>
        <a:srgbClr val="96A9A9"/>
      </a:folHlink>
    </a:clrScheme>
    <a:fontScheme name="Wood Type">
      <a:majorFont>
        <a:latin typeface="Rockwell Condensed" panose="02060603050405020104"/>
        <a:ea typeface=""/>
        <a:cs typeface=""/>
        <a:font script="Grek" typeface="Cambria"/>
        <a:font script="Cyrl" typeface="Cambria"/>
        <a:font script="Jpan" typeface="HG明朝B"/>
        <a:font script="Hang" typeface="바탕"/>
        <a:font script="Hans" typeface="方正姚体"/>
        <a:font script="Hant" typeface="微軟正黑體"/>
        <a:font script="Arab" typeface="Times New Roman"/>
        <a:font script="Hebr" typeface="David"/>
        <a:font script="Thai" typeface="Jasmine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Rockwell" panose="02060603020205020403"/>
        <a:ea typeface=""/>
        <a:cs typeface=""/>
        <a:font script="Grek" typeface="Cambria"/>
        <a:font script="Cyrl" typeface="Cambria"/>
        <a:font script="Jpan" typeface="HG明朝B"/>
        <a:font script="Hang" typeface="바탕"/>
        <a:font script="Hans" typeface="方正姚体"/>
        <a:font script="Hant" typeface="標楷體"/>
        <a:font script="Arab" typeface="Times New Roman"/>
        <a:font script="Hebr" typeface="David"/>
        <a:font script="Thai" typeface="Jasmine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Wood Type">
      <a:fillStyleLst>
        <a:solidFill>
          <a:schemeClr val="phClr"/>
        </a:solidFill>
        <a:blipFill rotWithShape="1">
          <a:blip xmlns:r="http://schemas.openxmlformats.org/officeDocument/2006/relationships" r:embed="rId1">
            <a:duotone>
              <a:schemeClr val="phClr">
                <a:tint val="70000"/>
                <a:shade val="63000"/>
              </a:schemeClr>
              <a:schemeClr val="phClr">
                <a:tint val="10000"/>
                <a:satMod val="150000"/>
              </a:schemeClr>
            </a:duotone>
          </a:blip>
          <a:tile tx="0" ty="0" sx="60000" sy="59000" flip="none" algn="tl"/>
        </a:blipFill>
        <a:blipFill rotWithShape="1">
          <a:blip xmlns:r="http://schemas.openxmlformats.org/officeDocument/2006/relationships" r:embed="rId1">
            <a:duotone>
              <a:schemeClr val="phClr">
                <a:shade val="36000"/>
                <a:satMod val="120000"/>
              </a:schemeClr>
              <a:schemeClr val="phClr">
                <a:tint val="40000"/>
              </a:schemeClr>
            </a:duotone>
          </a:blip>
          <a:tile tx="0" ty="0" sx="60000" sy="59000" flip="none" algn="tl"/>
        </a:blip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softEdge rad="12700"/>
          </a:effectLst>
        </a:effectStyle>
        <a:effectStyle>
          <a:effectLst>
            <a:outerShdw blurRad="50800" dist="19050" dir="5400000" algn="tl" rotWithShape="0">
              <a:srgbClr val="000000">
                <a:alpha val="60000"/>
              </a:srgbClr>
            </a:outerShdw>
            <a:softEdge rad="12700"/>
          </a:effectLst>
        </a:effectStyle>
      </a:effectStyleLst>
      <a:bgFillStyleLst>
        <a:solidFill>
          <a:schemeClr val="phClr"/>
        </a:solidFill>
        <a:solidFill>
          <a:schemeClr val="phClr">
            <a:shade val="97000"/>
            <a:satMod val="150000"/>
          </a:schemeClr>
        </a:solidFill>
        <a:blipFill rotWithShape="1">
          <a:blip xmlns:r="http://schemas.openxmlformats.org/officeDocument/2006/relationships" r:embed="rId1">
            <a:duotone>
              <a:schemeClr val="phClr">
                <a:tint val="75000"/>
                <a:shade val="58000"/>
                <a:satMod val="120000"/>
              </a:schemeClr>
              <a:schemeClr val="phClr">
                <a:tint val="50000"/>
                <a:shade val="96000"/>
              </a:schemeClr>
            </a:duotone>
          </a:blip>
          <a:tile tx="0" ty="0" sx="100000" sy="100000" flip="none" algn="tl"/>
        </a:blipFill>
      </a:bgFillStyleLst>
    </a:fmtScheme>
  </a:themeElements>
  <a:objectDefaults/>
  <a:extraClrSchemeLst/>
  <a:extLst>
    <a:ext uri="{05A4C25C-085E-4340-85A3-A5531E510DB2}">
      <thm15:themeFamily xmlns:thm15="http://schemas.microsoft.com/office/thememl/2012/main" name="Wood Type" id="{7ACABC62-BF99-48CF-A9DC-4DB89C7B13DC}" vid="{142A1326-48AB-42A9-8428-CB14AA30176D}"/>
    </a:ext>
  </a:extLst>
</a:theme>
</file>

<file path=docProps/app.xml><?xml version="1.0" encoding="utf-8"?>
<Properties xmlns="http://schemas.openxmlformats.org/officeDocument/2006/extended-properties" xmlns:vt="http://schemas.openxmlformats.org/officeDocument/2006/docPropsVTypes">
  <Template>{986F0ACE-E18A-074B-8909-514CF2D35A56}tf10001070</Template>
  <TotalTime>1502</TotalTime>
  <Words>8262</Words>
  <Application>Microsoft Macintosh PowerPoint</Application>
  <PresentationFormat>Widescreen</PresentationFormat>
  <Paragraphs>325</Paragraphs>
  <Slides>63</Slides>
  <Notes>0</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63</vt:i4>
      </vt:variant>
    </vt:vector>
  </HeadingPairs>
  <TitlesOfParts>
    <vt:vector size="73" baseType="lpstr">
      <vt:lpstr>Arial</vt:lpstr>
      <vt:lpstr>Calibri</vt:lpstr>
      <vt:lpstr>Calibri Light</vt:lpstr>
      <vt:lpstr>Rockwell</vt:lpstr>
      <vt:lpstr>Rockwell Condensed</vt:lpstr>
      <vt:lpstr>Rockwell Extra Bold</vt:lpstr>
      <vt:lpstr>Söhne</vt:lpstr>
      <vt:lpstr>UICTFontTextStyleBody</vt:lpstr>
      <vt:lpstr>Wingdings</vt:lpstr>
      <vt:lpstr>Wood Type</vt:lpstr>
      <vt:lpstr>Security Guard Course</vt:lpstr>
      <vt:lpstr>Chapter 1</vt:lpstr>
      <vt:lpstr>Background of Security Industry</vt:lpstr>
      <vt:lpstr>Background of Security Industry</vt:lpstr>
      <vt:lpstr>Changes In the Industry after PSISA2005</vt:lpstr>
      <vt:lpstr>Changes In the Industry after PSISA2005</vt:lpstr>
      <vt:lpstr>Changes In the Industry after PSISA2005</vt:lpstr>
      <vt:lpstr>INTRODUCTION TO SECURITY GUARD</vt:lpstr>
      <vt:lpstr>PROTECTION OF PEOPLE </vt:lpstr>
      <vt:lpstr>PROTECTION OF PROPERTY </vt:lpstr>
      <vt:lpstr>PROTECTION OF INFORMATION  </vt:lpstr>
      <vt:lpstr>SECURITY OF PEOPLE</vt:lpstr>
      <vt:lpstr>SECURITY OF PEOPLE</vt:lpstr>
      <vt:lpstr>Security Of People</vt:lpstr>
      <vt:lpstr>Security Of People</vt:lpstr>
      <vt:lpstr>Security Of People</vt:lpstr>
      <vt:lpstr>SECURITY OF INFORMATION</vt:lpstr>
      <vt:lpstr>Laws applicable to the misappropriation and misuse of computer / electronic information.</vt:lpstr>
      <vt:lpstr>Different type of systems</vt:lpstr>
      <vt:lpstr>Things to Watch</vt:lpstr>
      <vt:lpstr>Definitions</vt:lpstr>
      <vt:lpstr>Definitions</vt:lpstr>
      <vt:lpstr>Types of Jobs in the Security Industry </vt:lpstr>
      <vt:lpstr>Types of Jobs in the Security Industry  </vt:lpstr>
      <vt:lpstr>Types of Jobs</vt:lpstr>
      <vt:lpstr>TYPES OF ASSIGNMENTS  </vt:lpstr>
      <vt:lpstr>Vehicle patrol and roving patrol</vt:lpstr>
      <vt:lpstr>Things to keep in mind</vt:lpstr>
      <vt:lpstr>Personal Presentation  </vt:lpstr>
      <vt:lpstr>Conduct and Deportment  </vt:lpstr>
      <vt:lpstr>Appearance</vt:lpstr>
      <vt:lpstr>Be aware of your behavior</vt:lpstr>
      <vt:lpstr>Behavior of security guard</vt:lpstr>
      <vt:lpstr>Behavior of security guard</vt:lpstr>
      <vt:lpstr>Behavior of security guard</vt:lpstr>
      <vt:lpstr>Discipline and Integrity  </vt:lpstr>
      <vt:lpstr>Some of the people that you might encounter are: </vt:lpstr>
      <vt:lpstr>PowerPoint Presentation</vt:lpstr>
      <vt:lpstr>PowerPoint Presentation</vt:lpstr>
      <vt:lpstr>Attitude &amp; Self Improvement </vt:lpstr>
      <vt:lpstr>Seven strategies for keeping a positive attitude </vt:lpstr>
      <vt:lpstr>PowerPoint Presentation</vt:lpstr>
      <vt:lpstr>PowerPoint Presentation</vt:lpstr>
      <vt:lpstr>The role of security guard with respect to the public </vt:lpstr>
      <vt:lpstr>The role of security guard with respect to the public </vt:lpstr>
      <vt:lpstr>Occupation of security guard with respect to knowledge, skills and abilities </vt:lpstr>
      <vt:lpstr>Occupation of security guard with respect to knowledge, skills and abilities </vt:lpstr>
      <vt:lpstr>Occupation of security guard with respect to knowledge, skills and abilities </vt:lpstr>
      <vt:lpstr>Demands, job specifications, activities of a Security Guard  </vt:lpstr>
      <vt:lpstr>Demands, job specifications, activities of a Security Guard</vt:lpstr>
      <vt:lpstr>Demands, job specifications, activities of a Security Guard</vt:lpstr>
      <vt:lpstr>Challenges of becoming a security guard </vt:lpstr>
      <vt:lpstr>Benefits of Becoming a security guard</vt:lpstr>
      <vt:lpstr>Duties of Concierge/Front Desk Security Guards</vt:lpstr>
      <vt:lpstr>Places That Use Concierge/Front Desk Security Guards</vt:lpstr>
      <vt:lpstr>Difference between police officers and security guard</vt:lpstr>
      <vt:lpstr>Difference between police officers and security guard</vt:lpstr>
      <vt:lpstr>Difference Between Private security and police officers</vt:lpstr>
      <vt:lpstr>Basic requirements for becoming a Security Guard: </vt:lpstr>
      <vt:lpstr>Requirements to become police officer</vt:lpstr>
      <vt:lpstr>Difference between Security guard and police officer uniform</vt:lpstr>
      <vt:lpstr>References for detail understanding</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Security Guard Course</dc:title>
  <dc:creator>Shivam Mehta</dc:creator>
  <cp:lastModifiedBy>Hardeep Sidhu</cp:lastModifiedBy>
  <cp:revision>13</cp:revision>
  <dcterms:created xsi:type="dcterms:W3CDTF">2023-03-17T14:15:07Z</dcterms:created>
  <dcterms:modified xsi:type="dcterms:W3CDTF">2023-10-03T03:27:24Z</dcterms:modified>
</cp:coreProperties>
</file>